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7" r:id="rId5"/>
    <p:sldMasterId id="2147483679" r:id="rId6"/>
    <p:sldMasterId id="2147483699" r:id="rId7"/>
    <p:sldMasterId id="2147483706" r:id="rId8"/>
    <p:sldMasterId id="2147483714" r:id="rId9"/>
    <p:sldMasterId id="2147483728" r:id="rId10"/>
    <p:sldMasterId id="2147483735" r:id="rId11"/>
  </p:sldMasterIdLst>
  <p:notesMasterIdLst>
    <p:notesMasterId r:id="rId55"/>
  </p:notesMasterIdLst>
  <p:handoutMasterIdLst>
    <p:handoutMasterId r:id="rId56"/>
  </p:handoutMasterIdLst>
  <p:sldIdLst>
    <p:sldId id="685" r:id="rId12"/>
    <p:sldId id="1574" r:id="rId13"/>
    <p:sldId id="1748" r:id="rId14"/>
    <p:sldId id="1683" r:id="rId15"/>
    <p:sldId id="1693" r:id="rId16"/>
    <p:sldId id="1474" r:id="rId17"/>
    <p:sldId id="1662" r:id="rId18"/>
    <p:sldId id="1744" r:id="rId19"/>
    <p:sldId id="1743" r:id="rId20"/>
    <p:sldId id="337" r:id="rId21"/>
    <p:sldId id="1704" r:id="rId22"/>
    <p:sldId id="1737" r:id="rId23"/>
    <p:sldId id="260" r:id="rId24"/>
    <p:sldId id="1745" r:id="rId25"/>
    <p:sldId id="258" r:id="rId26"/>
    <p:sldId id="1742" r:id="rId27"/>
    <p:sldId id="1484" r:id="rId28"/>
    <p:sldId id="262" r:id="rId29"/>
    <p:sldId id="263" r:id="rId30"/>
    <p:sldId id="268" r:id="rId31"/>
    <p:sldId id="272" r:id="rId32"/>
    <p:sldId id="269" r:id="rId33"/>
    <p:sldId id="270" r:id="rId34"/>
    <p:sldId id="271" r:id="rId35"/>
    <p:sldId id="273" r:id="rId36"/>
    <p:sldId id="267" r:id="rId37"/>
    <p:sldId id="1486" r:id="rId38"/>
    <p:sldId id="1739" r:id="rId39"/>
    <p:sldId id="1487" r:id="rId40"/>
    <p:sldId id="275" r:id="rId41"/>
    <p:sldId id="1488" r:id="rId42"/>
    <p:sldId id="1489" r:id="rId43"/>
    <p:sldId id="278" r:id="rId44"/>
    <p:sldId id="1490" r:id="rId45"/>
    <p:sldId id="1491" r:id="rId46"/>
    <p:sldId id="1492" r:id="rId47"/>
    <p:sldId id="1661" r:id="rId48"/>
    <p:sldId id="1482" r:id="rId49"/>
    <p:sldId id="1553" r:id="rId50"/>
    <p:sldId id="1705" r:id="rId51"/>
    <p:sldId id="1747" r:id="rId52"/>
    <p:sldId id="1720" r:id="rId53"/>
    <p:sldId id="1706"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4" userDrawn="1">
          <p15:clr>
            <a:srgbClr val="A4A3A4"/>
          </p15:clr>
        </p15:guide>
        <p15:guide id="2" orient="horz" pos="3145" userDrawn="1">
          <p15:clr>
            <a:srgbClr val="A4A3A4"/>
          </p15:clr>
        </p15:guide>
        <p15:guide id="3" pos="2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05"/>
    <a:srgbClr val="D16B05"/>
    <a:srgbClr val="4AB137"/>
    <a:srgbClr val="1180C6"/>
    <a:srgbClr val="58BB47"/>
    <a:srgbClr val="007098"/>
    <a:srgbClr val="009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14" y="336"/>
      </p:cViewPr>
      <p:guideLst>
        <p:guide orient="horz" pos="3044"/>
        <p:guide orient="horz" pos="3145"/>
        <p:guide pos="2900"/>
      </p:guideLst>
    </p:cSldViewPr>
  </p:slideViewPr>
  <p:notesTextViewPr>
    <p:cViewPr>
      <p:scale>
        <a:sx n="1" d="1"/>
        <a:sy n="1" d="1"/>
      </p:scale>
      <p:origin x="0" y="0"/>
    </p:cViewPr>
  </p:notesTextViewPr>
  <p:sorterViewPr>
    <p:cViewPr varScale="1">
      <p:scale>
        <a:sx n="1" d="1"/>
        <a:sy n="1" d="1"/>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ebhvw-fs02\EBHDATA\CTLC-Investigators\Liddy\Conferences,%20meetings,%20presentations\2019\NAPCRG%20-%2016-20%20Nov%2019\Presentations\Figure%20Data\Claire%20Poster%20Figure%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bhvw-fs02\EBHDATA\CTLC-Investigators\Liddy\Conferences,%20meetings,%20presentations\2019\NAPCRG%20-%2016-20%20Nov%2019\Presentations\Figure%20Data\Claire%20Poster%20Figure%20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hajjar31\Desktop\Vascular%20Taxonomy%20V3\VascularSurgeryResearchData%20Jun2020ForanalysisAHASeptember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Users\ahajjar31\Desktop\Vascular%20Taxonomy%20V3\VascularSurgeryResearchData%20Jun2020ForanalysisAHASeptember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sers\ahajjar31\Desktop\Vascular%20Taxonomy%20V3\VascularSurgeryResearchData%20Jun2020ForanalysisAHASeptember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Users\ahajjar31\Desktop\Vascular%20Taxonomy%20V3\VascularSurgeryResearchData%20Jun2020ForanalysisAHASeptember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Users\ahajjar31\Desktop\Vascular%20Taxonomy%20V3\VascularSurgeryResearchData%20Jun2020ForanalysisAHASeptember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Sheet1!$B$3</c:f>
              <c:strCache>
                <c:ptCount val="1"/>
                <c:pt idx="0">
                  <c:v>Strongly disagree</c:v>
                </c:pt>
              </c:strCache>
            </c:strRef>
          </c:tx>
          <c:spPr>
            <a:solidFill>
              <a:srgbClr val="C0504D"/>
            </a:solidFill>
          </c:spPr>
          <c:invertIfNegative val="0"/>
          <c:cat>
            <c:strRef>
              <c:f>Sheet1!$C$2:$L$2</c:f>
              <c:strCache>
                <c:ptCount val="10"/>
                <c:pt idx="0">
                  <c:v>Increased workload</c:v>
                </c:pt>
                <c:pt idx="1">
                  <c:v>Service is user-friendly</c:v>
                </c:pt>
                <c:pt idx="2">
                  <c:v>No problem integrating into clinic workflow</c:v>
                </c:pt>
                <c:pt idx="3">
                  <c:v>Receive adequate support</c:v>
                </c:pt>
                <c:pt idx="4">
                  <c:v>Received adequate training</c:v>
                </c:pt>
                <c:pt idx="5">
                  <c:v>Broadened specialist network</c:v>
                </c:pt>
                <c:pt idx="6">
                  <c:v>Increased confidence in care</c:v>
                </c:pt>
                <c:pt idx="7">
                  <c:v>Improved care coordination</c:v>
                </c:pt>
                <c:pt idx="8">
                  <c:v>Increased ability to manage diagnoses</c:v>
                </c:pt>
                <c:pt idx="9">
                  <c:v>Improved referral decision making</c:v>
                </c:pt>
              </c:strCache>
            </c:strRef>
          </c:cat>
          <c:val>
            <c:numRef>
              <c:f>Sheet1!$C$3:$L$3</c:f>
              <c:numCache>
                <c:formatCode>General</c:formatCode>
                <c:ptCount val="10"/>
                <c:pt idx="0">
                  <c:v>95</c:v>
                </c:pt>
                <c:pt idx="1">
                  <c:v>42</c:v>
                </c:pt>
                <c:pt idx="2">
                  <c:v>83</c:v>
                </c:pt>
                <c:pt idx="3">
                  <c:v>11</c:v>
                </c:pt>
                <c:pt idx="4">
                  <c:v>18</c:v>
                </c:pt>
                <c:pt idx="5">
                  <c:v>18</c:v>
                </c:pt>
                <c:pt idx="6">
                  <c:v>17</c:v>
                </c:pt>
                <c:pt idx="7">
                  <c:v>18</c:v>
                </c:pt>
                <c:pt idx="8">
                  <c:v>23</c:v>
                </c:pt>
                <c:pt idx="9">
                  <c:v>19</c:v>
                </c:pt>
              </c:numCache>
            </c:numRef>
          </c:val>
          <c:extLst>
            <c:ext xmlns:c16="http://schemas.microsoft.com/office/drawing/2014/chart" uri="{C3380CC4-5D6E-409C-BE32-E72D297353CC}">
              <c16:uniqueId val="{00000000-0599-3749-9E6A-5BA9B500972C}"/>
            </c:ext>
          </c:extLst>
        </c:ser>
        <c:ser>
          <c:idx val="1"/>
          <c:order val="1"/>
          <c:tx>
            <c:strRef>
              <c:f>Sheet1!$B$4</c:f>
              <c:strCache>
                <c:ptCount val="1"/>
                <c:pt idx="0">
                  <c:v>Disagree</c:v>
                </c:pt>
              </c:strCache>
            </c:strRef>
          </c:tx>
          <c:spPr>
            <a:solidFill>
              <a:srgbClr val="F79646"/>
            </a:solidFill>
          </c:spPr>
          <c:invertIfNegative val="0"/>
          <c:cat>
            <c:strRef>
              <c:f>Sheet1!$C$2:$L$2</c:f>
              <c:strCache>
                <c:ptCount val="10"/>
                <c:pt idx="0">
                  <c:v>Increased workload</c:v>
                </c:pt>
                <c:pt idx="1">
                  <c:v>Service is user-friendly</c:v>
                </c:pt>
                <c:pt idx="2">
                  <c:v>No problem integrating into clinic workflow</c:v>
                </c:pt>
                <c:pt idx="3">
                  <c:v>Receive adequate support</c:v>
                </c:pt>
                <c:pt idx="4">
                  <c:v>Received adequate training</c:v>
                </c:pt>
                <c:pt idx="5">
                  <c:v>Broadened specialist network</c:v>
                </c:pt>
                <c:pt idx="6">
                  <c:v>Increased confidence in care</c:v>
                </c:pt>
                <c:pt idx="7">
                  <c:v>Improved care coordination</c:v>
                </c:pt>
                <c:pt idx="8">
                  <c:v>Increased ability to manage diagnoses</c:v>
                </c:pt>
                <c:pt idx="9">
                  <c:v>Improved referral decision making</c:v>
                </c:pt>
              </c:strCache>
            </c:strRef>
          </c:cat>
          <c:val>
            <c:numRef>
              <c:f>Sheet1!$C$4:$L$4</c:f>
              <c:numCache>
                <c:formatCode>General</c:formatCode>
                <c:ptCount val="10"/>
                <c:pt idx="0">
                  <c:v>357</c:v>
                </c:pt>
                <c:pt idx="1">
                  <c:v>118</c:v>
                </c:pt>
                <c:pt idx="2">
                  <c:v>212</c:v>
                </c:pt>
                <c:pt idx="3">
                  <c:v>51</c:v>
                </c:pt>
                <c:pt idx="4">
                  <c:v>78</c:v>
                </c:pt>
                <c:pt idx="5">
                  <c:v>76</c:v>
                </c:pt>
                <c:pt idx="6">
                  <c:v>32</c:v>
                </c:pt>
                <c:pt idx="7">
                  <c:v>58</c:v>
                </c:pt>
                <c:pt idx="8">
                  <c:v>43</c:v>
                </c:pt>
                <c:pt idx="9">
                  <c:v>48</c:v>
                </c:pt>
              </c:numCache>
            </c:numRef>
          </c:val>
          <c:extLst>
            <c:ext xmlns:c16="http://schemas.microsoft.com/office/drawing/2014/chart" uri="{C3380CC4-5D6E-409C-BE32-E72D297353CC}">
              <c16:uniqueId val="{00000001-0599-3749-9E6A-5BA9B500972C}"/>
            </c:ext>
          </c:extLst>
        </c:ser>
        <c:ser>
          <c:idx val="2"/>
          <c:order val="2"/>
          <c:tx>
            <c:strRef>
              <c:f>Sheet1!$B$5</c:f>
              <c:strCache>
                <c:ptCount val="1"/>
                <c:pt idx="0">
                  <c:v>Neither agree nor disagree</c:v>
                </c:pt>
              </c:strCache>
            </c:strRef>
          </c:tx>
          <c:spPr>
            <a:solidFill>
              <a:srgbClr val="FFFF00"/>
            </a:solidFill>
          </c:spPr>
          <c:invertIfNegative val="0"/>
          <c:cat>
            <c:strRef>
              <c:f>Sheet1!$C$2:$L$2</c:f>
              <c:strCache>
                <c:ptCount val="10"/>
                <c:pt idx="0">
                  <c:v>Increased workload</c:v>
                </c:pt>
                <c:pt idx="1">
                  <c:v>Service is user-friendly</c:v>
                </c:pt>
                <c:pt idx="2">
                  <c:v>No problem integrating into clinic workflow</c:v>
                </c:pt>
                <c:pt idx="3">
                  <c:v>Receive adequate support</c:v>
                </c:pt>
                <c:pt idx="4">
                  <c:v>Received adequate training</c:v>
                </c:pt>
                <c:pt idx="5">
                  <c:v>Broadened specialist network</c:v>
                </c:pt>
                <c:pt idx="6">
                  <c:v>Increased confidence in care</c:v>
                </c:pt>
                <c:pt idx="7">
                  <c:v>Improved care coordination</c:v>
                </c:pt>
                <c:pt idx="8">
                  <c:v>Increased ability to manage diagnoses</c:v>
                </c:pt>
                <c:pt idx="9">
                  <c:v>Improved referral decision making</c:v>
                </c:pt>
              </c:strCache>
            </c:strRef>
          </c:cat>
          <c:val>
            <c:numRef>
              <c:f>Sheet1!$C$5:$L$5</c:f>
              <c:numCache>
                <c:formatCode>General</c:formatCode>
                <c:ptCount val="10"/>
                <c:pt idx="0">
                  <c:v>305</c:v>
                </c:pt>
                <c:pt idx="1">
                  <c:v>131</c:v>
                </c:pt>
                <c:pt idx="2">
                  <c:v>173</c:v>
                </c:pt>
                <c:pt idx="3">
                  <c:v>257</c:v>
                </c:pt>
                <c:pt idx="4">
                  <c:v>179</c:v>
                </c:pt>
                <c:pt idx="5">
                  <c:v>277</c:v>
                </c:pt>
                <c:pt idx="6">
                  <c:v>121</c:v>
                </c:pt>
                <c:pt idx="7">
                  <c:v>222</c:v>
                </c:pt>
                <c:pt idx="8">
                  <c:v>189</c:v>
                </c:pt>
                <c:pt idx="9">
                  <c:v>182</c:v>
                </c:pt>
              </c:numCache>
            </c:numRef>
          </c:val>
          <c:extLst>
            <c:ext xmlns:c16="http://schemas.microsoft.com/office/drawing/2014/chart" uri="{C3380CC4-5D6E-409C-BE32-E72D297353CC}">
              <c16:uniqueId val="{00000002-0599-3749-9E6A-5BA9B500972C}"/>
            </c:ext>
          </c:extLst>
        </c:ser>
        <c:ser>
          <c:idx val="3"/>
          <c:order val="3"/>
          <c:tx>
            <c:strRef>
              <c:f>Sheet1!$B$6</c:f>
              <c:strCache>
                <c:ptCount val="1"/>
                <c:pt idx="0">
                  <c:v>Agree</c:v>
                </c:pt>
              </c:strCache>
            </c:strRef>
          </c:tx>
          <c:spPr>
            <a:solidFill>
              <a:srgbClr val="92D050"/>
            </a:solidFill>
          </c:spPr>
          <c:invertIfNegative val="0"/>
          <c:cat>
            <c:strRef>
              <c:f>Sheet1!$C$2:$L$2</c:f>
              <c:strCache>
                <c:ptCount val="10"/>
                <c:pt idx="0">
                  <c:v>Increased workload</c:v>
                </c:pt>
                <c:pt idx="1">
                  <c:v>Service is user-friendly</c:v>
                </c:pt>
                <c:pt idx="2">
                  <c:v>No problem integrating into clinic workflow</c:v>
                </c:pt>
                <c:pt idx="3">
                  <c:v>Receive adequate support</c:v>
                </c:pt>
                <c:pt idx="4">
                  <c:v>Received adequate training</c:v>
                </c:pt>
                <c:pt idx="5">
                  <c:v>Broadened specialist network</c:v>
                </c:pt>
                <c:pt idx="6">
                  <c:v>Increased confidence in care</c:v>
                </c:pt>
                <c:pt idx="7">
                  <c:v>Improved care coordination</c:v>
                </c:pt>
                <c:pt idx="8">
                  <c:v>Increased ability to manage diagnoses</c:v>
                </c:pt>
                <c:pt idx="9">
                  <c:v>Improved referral decision making</c:v>
                </c:pt>
              </c:strCache>
            </c:strRef>
          </c:cat>
          <c:val>
            <c:numRef>
              <c:f>Sheet1!$C$6:$L$6</c:f>
              <c:numCache>
                <c:formatCode>General</c:formatCode>
                <c:ptCount val="10"/>
                <c:pt idx="0">
                  <c:v>158</c:v>
                </c:pt>
                <c:pt idx="1">
                  <c:v>483</c:v>
                </c:pt>
                <c:pt idx="2">
                  <c:v>366</c:v>
                </c:pt>
                <c:pt idx="3">
                  <c:v>463</c:v>
                </c:pt>
                <c:pt idx="4">
                  <c:v>519</c:v>
                </c:pt>
                <c:pt idx="5">
                  <c:v>367</c:v>
                </c:pt>
                <c:pt idx="6">
                  <c:v>522</c:v>
                </c:pt>
                <c:pt idx="7">
                  <c:v>480</c:v>
                </c:pt>
                <c:pt idx="8">
                  <c:v>481</c:v>
                </c:pt>
                <c:pt idx="9">
                  <c:v>483</c:v>
                </c:pt>
              </c:numCache>
            </c:numRef>
          </c:val>
          <c:extLst>
            <c:ext xmlns:c16="http://schemas.microsoft.com/office/drawing/2014/chart" uri="{C3380CC4-5D6E-409C-BE32-E72D297353CC}">
              <c16:uniqueId val="{00000003-0599-3749-9E6A-5BA9B500972C}"/>
            </c:ext>
          </c:extLst>
        </c:ser>
        <c:ser>
          <c:idx val="4"/>
          <c:order val="4"/>
          <c:tx>
            <c:strRef>
              <c:f>Sheet1!$B$7</c:f>
              <c:strCache>
                <c:ptCount val="1"/>
                <c:pt idx="0">
                  <c:v>Strongly agree</c:v>
                </c:pt>
              </c:strCache>
            </c:strRef>
          </c:tx>
          <c:spPr>
            <a:solidFill>
              <a:srgbClr val="1180C6"/>
            </a:solidFill>
          </c:spPr>
          <c:invertIfNegative val="0"/>
          <c:cat>
            <c:strRef>
              <c:f>Sheet1!$C$2:$L$2</c:f>
              <c:strCache>
                <c:ptCount val="10"/>
                <c:pt idx="0">
                  <c:v>Increased workload</c:v>
                </c:pt>
                <c:pt idx="1">
                  <c:v>Service is user-friendly</c:v>
                </c:pt>
                <c:pt idx="2">
                  <c:v>No problem integrating into clinic workflow</c:v>
                </c:pt>
                <c:pt idx="3">
                  <c:v>Receive adequate support</c:v>
                </c:pt>
                <c:pt idx="4">
                  <c:v>Received adequate training</c:v>
                </c:pt>
                <c:pt idx="5">
                  <c:v>Broadened specialist network</c:v>
                </c:pt>
                <c:pt idx="6">
                  <c:v>Increased confidence in care</c:v>
                </c:pt>
                <c:pt idx="7">
                  <c:v>Improved care coordination</c:v>
                </c:pt>
                <c:pt idx="8">
                  <c:v>Increased ability to manage diagnoses</c:v>
                </c:pt>
                <c:pt idx="9">
                  <c:v>Improved referral decision making</c:v>
                </c:pt>
              </c:strCache>
            </c:strRef>
          </c:cat>
          <c:val>
            <c:numRef>
              <c:f>Sheet1!$C$7:$L$7</c:f>
              <c:numCache>
                <c:formatCode>General</c:formatCode>
                <c:ptCount val="10"/>
                <c:pt idx="0">
                  <c:v>58</c:v>
                </c:pt>
                <c:pt idx="1">
                  <c:v>202</c:v>
                </c:pt>
                <c:pt idx="2">
                  <c:v>142</c:v>
                </c:pt>
                <c:pt idx="3">
                  <c:v>185</c:v>
                </c:pt>
                <c:pt idx="4">
                  <c:v>183</c:v>
                </c:pt>
                <c:pt idx="5">
                  <c:v>230</c:v>
                </c:pt>
                <c:pt idx="6">
                  <c:v>281</c:v>
                </c:pt>
                <c:pt idx="7">
                  <c:v>197</c:v>
                </c:pt>
                <c:pt idx="8">
                  <c:v>239</c:v>
                </c:pt>
                <c:pt idx="9">
                  <c:v>244</c:v>
                </c:pt>
              </c:numCache>
            </c:numRef>
          </c:val>
          <c:extLst>
            <c:ext xmlns:c16="http://schemas.microsoft.com/office/drawing/2014/chart" uri="{C3380CC4-5D6E-409C-BE32-E72D297353CC}">
              <c16:uniqueId val="{00000004-0599-3749-9E6A-5BA9B500972C}"/>
            </c:ext>
          </c:extLst>
        </c:ser>
        <c:dLbls>
          <c:showLegendKey val="0"/>
          <c:showVal val="0"/>
          <c:showCatName val="0"/>
          <c:showSerName val="0"/>
          <c:showPercent val="0"/>
          <c:showBubbleSize val="0"/>
        </c:dLbls>
        <c:gapWidth val="150"/>
        <c:overlap val="100"/>
        <c:axId val="40781696"/>
        <c:axId val="40783232"/>
      </c:barChart>
      <c:catAx>
        <c:axId val="40781696"/>
        <c:scaling>
          <c:orientation val="minMax"/>
        </c:scaling>
        <c:delete val="0"/>
        <c:axPos val="l"/>
        <c:numFmt formatCode="General" sourceLinked="0"/>
        <c:majorTickMark val="out"/>
        <c:minorTickMark val="none"/>
        <c:tickLblPos val="nextTo"/>
        <c:txPr>
          <a:bodyPr/>
          <a:lstStyle/>
          <a:p>
            <a:pPr>
              <a:defRPr sz="1200"/>
            </a:pPr>
            <a:endParaRPr lang="en-US"/>
          </a:p>
        </c:txPr>
        <c:crossAx val="40783232"/>
        <c:crosses val="autoZero"/>
        <c:auto val="1"/>
        <c:lblAlgn val="ctr"/>
        <c:lblOffset val="100"/>
        <c:noMultiLvlLbl val="0"/>
      </c:catAx>
      <c:valAx>
        <c:axId val="40783232"/>
        <c:scaling>
          <c:orientation val="minMax"/>
        </c:scaling>
        <c:delete val="0"/>
        <c:axPos val="b"/>
        <c:majorGridlines/>
        <c:numFmt formatCode="0%" sourceLinked="1"/>
        <c:majorTickMark val="out"/>
        <c:minorTickMark val="none"/>
        <c:tickLblPos val="nextTo"/>
        <c:txPr>
          <a:bodyPr/>
          <a:lstStyle/>
          <a:p>
            <a:pPr>
              <a:defRPr sz="1200"/>
            </a:pPr>
            <a:endParaRPr lang="en-US"/>
          </a:p>
        </c:txPr>
        <c:crossAx val="40781696"/>
        <c:crosses val="autoZero"/>
        <c:crossBetween val="between"/>
      </c:valAx>
    </c:plotArea>
    <c:legend>
      <c:legendPos val="b"/>
      <c:layout>
        <c:manualLayout>
          <c:xMode val="edge"/>
          <c:yMode val="edge"/>
          <c:x val="0"/>
          <c:y val="0.90723257997461271"/>
          <c:w val="0.99940131456282566"/>
          <c:h val="9.2767420025387334E-2"/>
        </c:manualLayout>
      </c:layout>
      <c:overlay val="0"/>
      <c:txPr>
        <a:bodyPr/>
        <a:lstStyle/>
        <a:p>
          <a:pPr>
            <a:defRPr sz="1000"/>
          </a:pPr>
          <a:endParaRPr lang="en-US"/>
        </a:p>
      </c:txPr>
    </c:legend>
    <c:plotVisOnly val="1"/>
    <c:dispBlanksAs val="gap"/>
    <c:showDLblsOverMax val="0"/>
  </c:chart>
  <c:txPr>
    <a:bodyPr/>
    <a:lstStyle/>
    <a:p>
      <a:pPr>
        <a:defRPr sz="3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Sheet1!$C$9</c:f>
              <c:strCache>
                <c:ptCount val="1"/>
                <c:pt idx="0">
                  <c:v>First choice</c:v>
                </c:pt>
              </c:strCache>
            </c:strRef>
          </c:tx>
          <c:spPr>
            <a:solidFill>
              <a:srgbClr val="1180C6"/>
            </a:solidFill>
          </c:spPr>
          <c:invertIfNegative val="0"/>
          <c:cat>
            <c:strRef>
              <c:f>Sheet1!$B$10:$B$17</c:f>
              <c:strCache>
                <c:ptCount val="8"/>
                <c:pt idx="0">
                  <c:v>Other</c:v>
                </c:pt>
                <c:pt idx="1">
                  <c:v>More specialists from my region</c:v>
                </c:pt>
                <c:pt idx="2">
                  <c:v>More user-friendly</c:v>
                </c:pt>
                <c:pt idx="3">
                  <c:v>Ability to contact other PCPs</c:v>
                </c:pt>
                <c:pt idx="4">
                  <c:v>Compatibility with smartphones/tablets</c:v>
                </c:pt>
                <c:pt idx="5">
                  <c:v>Text notifications</c:v>
                </c:pt>
                <c:pt idx="6">
                  <c:v>Ability to flag interesting responses</c:v>
                </c:pt>
                <c:pt idx="7">
                  <c:v>Better integrate with clinic workflow (e.g. EMR)</c:v>
                </c:pt>
              </c:strCache>
            </c:strRef>
          </c:cat>
          <c:val>
            <c:numRef>
              <c:f>Sheet1!$C$10:$C$17</c:f>
              <c:numCache>
                <c:formatCode>General</c:formatCode>
                <c:ptCount val="8"/>
                <c:pt idx="0">
                  <c:v>11</c:v>
                </c:pt>
                <c:pt idx="1">
                  <c:v>65</c:v>
                </c:pt>
                <c:pt idx="2">
                  <c:v>43</c:v>
                </c:pt>
                <c:pt idx="3">
                  <c:v>19</c:v>
                </c:pt>
                <c:pt idx="4">
                  <c:v>39</c:v>
                </c:pt>
                <c:pt idx="5">
                  <c:v>12</c:v>
                </c:pt>
                <c:pt idx="6">
                  <c:v>29</c:v>
                </c:pt>
                <c:pt idx="7">
                  <c:v>663</c:v>
                </c:pt>
              </c:numCache>
            </c:numRef>
          </c:val>
          <c:extLst>
            <c:ext xmlns:c16="http://schemas.microsoft.com/office/drawing/2014/chart" uri="{C3380CC4-5D6E-409C-BE32-E72D297353CC}">
              <c16:uniqueId val="{00000000-689E-7C40-8D50-C1FAF5FFD04B}"/>
            </c:ext>
          </c:extLst>
        </c:ser>
        <c:ser>
          <c:idx val="1"/>
          <c:order val="1"/>
          <c:tx>
            <c:strRef>
              <c:f>Sheet1!$D$9</c:f>
              <c:strCache>
                <c:ptCount val="1"/>
                <c:pt idx="0">
                  <c:v>Second choice</c:v>
                </c:pt>
              </c:strCache>
            </c:strRef>
          </c:tx>
          <c:invertIfNegative val="0"/>
          <c:cat>
            <c:strRef>
              <c:f>Sheet1!$B$10:$B$17</c:f>
              <c:strCache>
                <c:ptCount val="8"/>
                <c:pt idx="0">
                  <c:v>Other</c:v>
                </c:pt>
                <c:pt idx="1">
                  <c:v>More specialists from my region</c:v>
                </c:pt>
                <c:pt idx="2">
                  <c:v>More user-friendly</c:v>
                </c:pt>
                <c:pt idx="3">
                  <c:v>Ability to contact other PCPs</c:v>
                </c:pt>
                <c:pt idx="4">
                  <c:v>Compatibility with smartphones/tablets</c:v>
                </c:pt>
                <c:pt idx="5">
                  <c:v>Text notifications</c:v>
                </c:pt>
                <c:pt idx="6">
                  <c:v>Ability to flag interesting responses</c:v>
                </c:pt>
                <c:pt idx="7">
                  <c:v>Better integrate with clinic workflow (e.g. EMR)</c:v>
                </c:pt>
              </c:strCache>
            </c:strRef>
          </c:cat>
          <c:val>
            <c:numRef>
              <c:f>Sheet1!$D$10:$D$17</c:f>
              <c:numCache>
                <c:formatCode>General</c:formatCode>
                <c:ptCount val="8"/>
                <c:pt idx="0">
                  <c:v>15</c:v>
                </c:pt>
                <c:pt idx="1">
                  <c:v>170</c:v>
                </c:pt>
                <c:pt idx="2">
                  <c:v>165</c:v>
                </c:pt>
                <c:pt idx="3">
                  <c:v>88</c:v>
                </c:pt>
                <c:pt idx="4">
                  <c:v>134</c:v>
                </c:pt>
                <c:pt idx="5">
                  <c:v>30</c:v>
                </c:pt>
                <c:pt idx="6">
                  <c:v>89</c:v>
                </c:pt>
                <c:pt idx="7">
                  <c:v>83</c:v>
                </c:pt>
              </c:numCache>
            </c:numRef>
          </c:val>
          <c:extLst>
            <c:ext xmlns:c16="http://schemas.microsoft.com/office/drawing/2014/chart" uri="{C3380CC4-5D6E-409C-BE32-E72D297353CC}">
              <c16:uniqueId val="{00000001-689E-7C40-8D50-C1FAF5FFD04B}"/>
            </c:ext>
          </c:extLst>
        </c:ser>
        <c:ser>
          <c:idx val="2"/>
          <c:order val="2"/>
          <c:tx>
            <c:strRef>
              <c:f>Sheet1!$E$9</c:f>
              <c:strCache>
                <c:ptCount val="1"/>
                <c:pt idx="0">
                  <c:v>Third choice</c:v>
                </c:pt>
              </c:strCache>
            </c:strRef>
          </c:tx>
          <c:invertIfNegative val="0"/>
          <c:cat>
            <c:strRef>
              <c:f>Sheet1!$B$10:$B$17</c:f>
              <c:strCache>
                <c:ptCount val="8"/>
                <c:pt idx="0">
                  <c:v>Other</c:v>
                </c:pt>
                <c:pt idx="1">
                  <c:v>More specialists from my region</c:v>
                </c:pt>
                <c:pt idx="2">
                  <c:v>More user-friendly</c:v>
                </c:pt>
                <c:pt idx="3">
                  <c:v>Ability to contact other PCPs</c:v>
                </c:pt>
                <c:pt idx="4">
                  <c:v>Compatibility with smartphones/tablets</c:v>
                </c:pt>
                <c:pt idx="5">
                  <c:v>Text notifications</c:v>
                </c:pt>
                <c:pt idx="6">
                  <c:v>Ability to flag interesting responses</c:v>
                </c:pt>
                <c:pt idx="7">
                  <c:v>Better integrate with clinic workflow (e.g. EMR)</c:v>
                </c:pt>
              </c:strCache>
            </c:strRef>
          </c:cat>
          <c:val>
            <c:numRef>
              <c:f>Sheet1!$E$10:$E$17</c:f>
              <c:numCache>
                <c:formatCode>General</c:formatCode>
                <c:ptCount val="8"/>
                <c:pt idx="0">
                  <c:v>31</c:v>
                </c:pt>
                <c:pt idx="1">
                  <c:v>120</c:v>
                </c:pt>
                <c:pt idx="2">
                  <c:v>96</c:v>
                </c:pt>
                <c:pt idx="3">
                  <c:v>76</c:v>
                </c:pt>
                <c:pt idx="4">
                  <c:v>85</c:v>
                </c:pt>
                <c:pt idx="5">
                  <c:v>46</c:v>
                </c:pt>
                <c:pt idx="6">
                  <c:v>75</c:v>
                </c:pt>
                <c:pt idx="7">
                  <c:v>29</c:v>
                </c:pt>
              </c:numCache>
            </c:numRef>
          </c:val>
          <c:extLst>
            <c:ext xmlns:c16="http://schemas.microsoft.com/office/drawing/2014/chart" uri="{C3380CC4-5D6E-409C-BE32-E72D297353CC}">
              <c16:uniqueId val="{00000002-689E-7C40-8D50-C1FAF5FFD04B}"/>
            </c:ext>
          </c:extLst>
        </c:ser>
        <c:dLbls>
          <c:showLegendKey val="0"/>
          <c:showVal val="0"/>
          <c:showCatName val="0"/>
          <c:showSerName val="0"/>
          <c:showPercent val="0"/>
          <c:showBubbleSize val="0"/>
        </c:dLbls>
        <c:gapWidth val="150"/>
        <c:overlap val="100"/>
        <c:axId val="40817792"/>
        <c:axId val="40819328"/>
      </c:barChart>
      <c:catAx>
        <c:axId val="40817792"/>
        <c:scaling>
          <c:orientation val="minMax"/>
        </c:scaling>
        <c:delete val="0"/>
        <c:axPos val="l"/>
        <c:numFmt formatCode="General" sourceLinked="0"/>
        <c:majorTickMark val="out"/>
        <c:minorTickMark val="none"/>
        <c:tickLblPos val="nextTo"/>
        <c:txPr>
          <a:bodyPr/>
          <a:lstStyle/>
          <a:p>
            <a:pPr>
              <a:defRPr sz="1200"/>
            </a:pPr>
            <a:endParaRPr lang="en-US"/>
          </a:p>
        </c:txPr>
        <c:crossAx val="40819328"/>
        <c:crosses val="autoZero"/>
        <c:auto val="1"/>
        <c:lblAlgn val="ctr"/>
        <c:lblOffset val="100"/>
        <c:noMultiLvlLbl val="0"/>
      </c:catAx>
      <c:valAx>
        <c:axId val="40819328"/>
        <c:scaling>
          <c:orientation val="minMax"/>
          <c:max val="800"/>
        </c:scaling>
        <c:delete val="0"/>
        <c:axPos val="b"/>
        <c:majorGridlines/>
        <c:numFmt formatCode="General" sourceLinked="1"/>
        <c:majorTickMark val="out"/>
        <c:minorTickMark val="none"/>
        <c:tickLblPos val="nextTo"/>
        <c:txPr>
          <a:bodyPr/>
          <a:lstStyle/>
          <a:p>
            <a:pPr>
              <a:defRPr sz="1100"/>
            </a:pPr>
            <a:endParaRPr lang="en-US"/>
          </a:p>
        </c:txPr>
        <c:crossAx val="40817792"/>
        <c:crosses val="autoZero"/>
        <c:crossBetween val="between"/>
      </c:valAx>
    </c:plotArea>
    <c:legend>
      <c:legendPos val="b"/>
      <c:layout>
        <c:manualLayout>
          <c:xMode val="edge"/>
          <c:yMode val="edge"/>
          <c:x val="0.35902608728695551"/>
          <c:y val="0.92284209740291856"/>
          <c:w val="0.34691301472946212"/>
          <c:h val="5.7934837340577215E-2"/>
        </c:manualLayout>
      </c:layout>
      <c:overlay val="0"/>
      <c:txPr>
        <a:bodyPr/>
        <a:lstStyle/>
        <a:p>
          <a:pPr>
            <a:defRPr sz="1000"/>
          </a:pPr>
          <a:endParaRPr lang="en-US"/>
        </a:p>
      </c:txPr>
    </c:legend>
    <c:plotVisOnly val="1"/>
    <c:dispBlanksAs val="gap"/>
    <c:showDLblsOverMax val="0"/>
  </c:chart>
  <c:txPr>
    <a:bodyPr/>
    <a:lstStyle/>
    <a:p>
      <a:pPr>
        <a:defRPr sz="3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eConsults</a:t>
            </a:r>
            <a:r>
              <a:rPr lang="en-US" b="1" baseline="0" dirty="0">
                <a:solidFill>
                  <a:schemeClr val="tx1"/>
                </a:solidFill>
              </a:rPr>
              <a:t> Assigned to Vascular Surgery By Year (January, 2014-June, 2020)</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Figures!$K$3:$K$9</c:f>
              <c:strCache>
                <c:ptCount val="7"/>
                <c:pt idx="0">
                  <c:v>2014</c:v>
                </c:pt>
                <c:pt idx="1">
                  <c:v>2015</c:v>
                </c:pt>
                <c:pt idx="2">
                  <c:v>2016</c:v>
                </c:pt>
                <c:pt idx="3">
                  <c:v>2017</c:v>
                </c:pt>
                <c:pt idx="4">
                  <c:v>2018</c:v>
                </c:pt>
                <c:pt idx="5">
                  <c:v>2019</c:v>
                </c:pt>
                <c:pt idx="6">
                  <c:v>Jan-June 2020</c:v>
                </c:pt>
              </c:strCache>
            </c:strRef>
          </c:cat>
          <c:val>
            <c:numRef>
              <c:f>Figures!$L$3:$L$9</c:f>
              <c:numCache>
                <c:formatCode>General</c:formatCode>
                <c:ptCount val="7"/>
                <c:pt idx="0">
                  <c:v>4</c:v>
                </c:pt>
                <c:pt idx="1">
                  <c:v>43</c:v>
                </c:pt>
                <c:pt idx="2">
                  <c:v>64</c:v>
                </c:pt>
                <c:pt idx="3">
                  <c:v>106</c:v>
                </c:pt>
                <c:pt idx="4">
                  <c:v>147</c:v>
                </c:pt>
                <c:pt idx="5">
                  <c:v>124</c:v>
                </c:pt>
                <c:pt idx="6">
                  <c:v>65</c:v>
                </c:pt>
              </c:numCache>
            </c:numRef>
          </c:val>
          <c:extLst>
            <c:ext xmlns:c16="http://schemas.microsoft.com/office/drawing/2014/chart" uri="{C3380CC4-5D6E-409C-BE32-E72D297353CC}">
              <c16:uniqueId val="{00000000-57DA-445C-9B47-8CDA0C3F6A1D}"/>
            </c:ext>
          </c:extLst>
        </c:ser>
        <c:dLbls>
          <c:showLegendKey val="0"/>
          <c:showVal val="0"/>
          <c:showCatName val="0"/>
          <c:showSerName val="0"/>
          <c:showPercent val="0"/>
          <c:showBubbleSize val="0"/>
        </c:dLbls>
        <c:gapWidth val="219"/>
        <c:overlap val="-27"/>
        <c:axId val="-612397808"/>
        <c:axId val="-612395488"/>
      </c:barChart>
      <c:catAx>
        <c:axId val="-61239780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dirty="0">
                    <a:solidFill>
                      <a:schemeClr val="tx1"/>
                    </a:solidFill>
                  </a:rPr>
                  <a:t>Figure</a:t>
                </a:r>
                <a:r>
                  <a:rPr lang="en-US" sz="1050" baseline="0" dirty="0">
                    <a:solidFill>
                      <a:schemeClr val="tx1"/>
                    </a:solidFill>
                  </a:rPr>
                  <a:t> 1 - eConsults sent to vascular surgery</a:t>
                </a:r>
                <a:endParaRPr lang="en-US" sz="1050" dirty="0">
                  <a:solidFill>
                    <a:schemeClr val="tx1"/>
                  </a:solidFill>
                </a:endParaRPr>
              </a:p>
            </c:rich>
          </c:tx>
          <c:layout>
            <c:manualLayout>
              <c:xMode val="edge"/>
              <c:yMode val="edge"/>
              <c:x val="3.0288301299855599E-2"/>
              <c:y val="0.88005534267187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12395488"/>
        <c:crosses val="autoZero"/>
        <c:auto val="1"/>
        <c:lblAlgn val="ctr"/>
        <c:lblOffset val="100"/>
        <c:noMultiLvlLbl val="0"/>
      </c:catAx>
      <c:valAx>
        <c:axId val="-61239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1239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dirty="0">
                <a:solidFill>
                  <a:schemeClr val="tx1"/>
                </a:solidFill>
              </a:rPr>
              <a:t>Impact of eConsult on Course of Action (n=553)</a:t>
            </a:r>
          </a:p>
        </c:rich>
      </c:tx>
      <c:layout>
        <c:manualLayout>
          <c:xMode val="edge"/>
          <c:yMode val="edge"/>
          <c:x val="0.20487346787229516"/>
          <c:y val="5.710449420436072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Figures!$I$28:$I$31</c:f>
              <c:strCache>
                <c:ptCount val="4"/>
                <c:pt idx="0">
                  <c:v>Original Course of Action Confirmed</c:v>
                </c:pt>
                <c:pt idx="1">
                  <c:v>Good Advice for New/Additional Course of Action</c:v>
                </c:pt>
                <c:pt idx="2">
                  <c:v>Response Not Helpful</c:v>
                </c:pt>
                <c:pt idx="3">
                  <c:v>None of the Above</c:v>
                </c:pt>
              </c:strCache>
            </c:strRef>
          </c:cat>
          <c:val>
            <c:numRef>
              <c:f>Figures!$K$28:$K$31</c:f>
              <c:numCache>
                <c:formatCode>0.00%</c:formatCode>
                <c:ptCount val="4"/>
                <c:pt idx="0">
                  <c:v>0.48643761301989102</c:v>
                </c:pt>
                <c:pt idx="1">
                  <c:v>0.47016274864376101</c:v>
                </c:pt>
                <c:pt idx="2">
                  <c:v>1.0849909584086799E-2</c:v>
                </c:pt>
                <c:pt idx="3">
                  <c:v>3.25497287522604E-2</c:v>
                </c:pt>
              </c:numCache>
            </c:numRef>
          </c:val>
          <c:extLst>
            <c:ext xmlns:c16="http://schemas.microsoft.com/office/drawing/2014/chart" uri="{C3380CC4-5D6E-409C-BE32-E72D297353CC}">
              <c16:uniqueId val="{00000000-773A-4E67-AC03-98C0839B63FE}"/>
            </c:ext>
          </c:extLst>
        </c:ser>
        <c:dLbls>
          <c:showLegendKey val="0"/>
          <c:showVal val="0"/>
          <c:showCatName val="0"/>
          <c:showSerName val="0"/>
          <c:showPercent val="0"/>
          <c:showBubbleSize val="0"/>
        </c:dLbls>
        <c:gapWidth val="219"/>
        <c:overlap val="-27"/>
        <c:axId val="-577864128"/>
        <c:axId val="-578078960"/>
      </c:barChart>
      <c:catAx>
        <c:axId val="-577864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solidFill>
                      <a:schemeClr val="tx1"/>
                    </a:solidFill>
                  </a:rPr>
                  <a:t>Figure 2 - eConsult exit survey question 1</a:t>
                </a:r>
                <a:r>
                  <a:rPr lang="en-US" sz="1000" baseline="0" dirty="0">
                    <a:solidFill>
                      <a:schemeClr val="tx1"/>
                    </a:solidFill>
                  </a:rPr>
                  <a:t> </a:t>
                </a:r>
                <a:r>
                  <a:rPr lang="en-US" sz="1000" dirty="0">
                    <a:solidFill>
                      <a:schemeClr val="tx1"/>
                    </a:solidFill>
                  </a:rPr>
                  <a:t> - Outcome of eConsult,</a:t>
                </a:r>
                <a:r>
                  <a:rPr lang="en-US" sz="1000" baseline="0" dirty="0">
                    <a:solidFill>
                      <a:schemeClr val="tx1"/>
                    </a:solidFill>
                  </a:rPr>
                  <a:t> 2014-June 2020</a:t>
                </a:r>
                <a:endParaRPr lang="en-US" sz="1000" dirty="0">
                  <a:solidFill>
                    <a:schemeClr val="tx1"/>
                  </a:solidFill>
                </a:endParaRPr>
              </a:p>
            </c:rich>
          </c:tx>
          <c:layout>
            <c:manualLayout>
              <c:xMode val="edge"/>
              <c:yMode val="edge"/>
              <c:x val="6.2127423436519703E-2"/>
              <c:y val="0.902096244048763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78078960"/>
        <c:crosses val="autoZero"/>
        <c:auto val="1"/>
        <c:lblAlgn val="ctr"/>
        <c:lblOffset val="100"/>
        <c:noMultiLvlLbl val="0"/>
      </c:catAx>
      <c:valAx>
        <c:axId val="-57807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7786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Impact</a:t>
            </a:r>
            <a:r>
              <a:rPr lang="en-US" sz="1400" b="1" baseline="0" dirty="0">
                <a:solidFill>
                  <a:schemeClr val="tx1"/>
                </a:solidFill>
              </a:rPr>
              <a:t> of eConsults on Contemplated Face-to-Face Referrals (n=345)</a:t>
            </a:r>
            <a:endParaRPr lang="en-US" sz="1400" b="1" dirty="0">
              <a:solidFill>
                <a:schemeClr val="tx1"/>
              </a:solidFill>
            </a:endParaRPr>
          </a:p>
        </c:rich>
      </c:tx>
      <c:layout>
        <c:manualLayout>
          <c:xMode val="edge"/>
          <c:yMode val="edge"/>
          <c:x val="0.14424271108754524"/>
          <c:y val="3.478912621359223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7547275419102163"/>
          <c:y val="0.21274308747088919"/>
          <c:w val="0.39994620295840227"/>
          <c:h val="0.6135976593451372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48-4B0B-8884-C8629B0F9A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48-4B0B-8884-C8629B0F9A5B}"/>
              </c:ext>
            </c:extLst>
          </c:dPt>
          <c:dLbls>
            <c:dLbl>
              <c:idx val="0"/>
              <c:layout>
                <c:manualLayout>
                  <c:x val="-9.3860963500447994E-2"/>
                  <c:y val="-0.171290230071726"/>
                </c:manualLayout>
              </c:layout>
              <c:tx>
                <c:rich>
                  <a:bodyPr/>
                  <a:lstStyle/>
                  <a:p>
                    <a:fld id="{7930123A-8DFC-334E-93CC-C49F781BC0D1}" type="VALUE">
                      <a:rPr lang="en-US">
                        <a:solidFill>
                          <a:schemeClr val="bg1"/>
                        </a:solidFill>
                      </a:rPr>
                      <a:pPr/>
                      <a:t>[VALUE]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48-4B0B-8884-C8629B0F9A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F091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Figures!$W$3:$W$4</c:f>
              <c:strCache>
                <c:ptCount val="2"/>
                <c:pt idx="0">
                  <c:v>Intended and avoided</c:v>
                </c:pt>
                <c:pt idx="1">
                  <c:v>Intended and still needed</c:v>
                </c:pt>
              </c:strCache>
            </c:strRef>
          </c:cat>
          <c:val>
            <c:numRef>
              <c:f>Figures!$X$3:$X$4</c:f>
              <c:numCache>
                <c:formatCode>0%</c:formatCode>
                <c:ptCount val="2"/>
                <c:pt idx="0">
                  <c:v>0.69</c:v>
                </c:pt>
                <c:pt idx="1">
                  <c:v>0.31</c:v>
                </c:pt>
              </c:numCache>
            </c:numRef>
          </c:val>
          <c:extLst>
            <c:ext xmlns:c16="http://schemas.microsoft.com/office/drawing/2014/chart" uri="{C3380CC4-5D6E-409C-BE32-E72D297353CC}">
              <c16:uniqueId val="{00000004-6D48-4B0B-8884-C8629B0F9A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Impact</a:t>
            </a:r>
            <a:r>
              <a:rPr lang="en-US" sz="1400" b="1" baseline="0" dirty="0">
                <a:solidFill>
                  <a:schemeClr val="tx1"/>
                </a:solidFill>
              </a:rPr>
              <a:t> of eConsult on Face-to-Face Referrals Not Originally Contemplated </a:t>
            </a:r>
            <a:r>
              <a:rPr lang="en-US" sz="1400" b="1" dirty="0">
                <a:solidFill>
                  <a:schemeClr val="tx1"/>
                </a:solidFill>
              </a:rPr>
              <a:t>(n=185)</a:t>
            </a:r>
          </a:p>
        </c:rich>
      </c:tx>
      <c:layout>
        <c:manualLayout>
          <c:xMode val="edge"/>
          <c:yMode val="edge"/>
          <c:x val="0.13370049299485351"/>
          <c:y val="2.574700029656661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542489227015831"/>
          <c:y val="0.26352020869075915"/>
          <c:w val="0.36017591473103239"/>
          <c:h val="0.6126912621359222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93-4D5A-8DAE-A25F9D6726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93-4D5A-8DAE-A25F9D67267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93-4D5A-8DAE-A25F9D67267A}"/>
                </c:ext>
              </c:extLst>
            </c:dLbl>
            <c:dLbl>
              <c:idx val="1"/>
              <c:layout>
                <c:manualLayout>
                  <c:x val="4.3173556430446201E-2"/>
                  <c:y val="-0.259247229512977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93-4D5A-8DAE-A25F9D6726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Figures!$Z$3:$Z$4</c:f>
              <c:strCache>
                <c:ptCount val="2"/>
                <c:pt idx="0">
                  <c:v>Not intended and now needed</c:v>
                </c:pt>
                <c:pt idx="1">
                  <c:v>Not intended and still not needed</c:v>
                </c:pt>
              </c:strCache>
            </c:strRef>
          </c:cat>
          <c:val>
            <c:numRef>
              <c:f>Figures!$AA$3:$AA$4</c:f>
              <c:numCache>
                <c:formatCode>0%</c:formatCode>
                <c:ptCount val="2"/>
                <c:pt idx="0">
                  <c:v>0.11</c:v>
                </c:pt>
                <c:pt idx="1">
                  <c:v>0.89</c:v>
                </c:pt>
              </c:numCache>
            </c:numRef>
          </c:val>
          <c:extLst>
            <c:ext xmlns:c16="http://schemas.microsoft.com/office/drawing/2014/chart" uri="{C3380CC4-5D6E-409C-BE32-E72D297353CC}">
              <c16:uniqueId val="{00000004-F193-4D5A-8DAE-A25F9D6726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7663516092775"/>
          <c:y val="0.15002705077620221"/>
          <c:w val="0.38970605864877206"/>
          <c:h val="0.7393332069815122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00-4BA6-9EF8-2CFE95C522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00-4BA6-9EF8-2CFE95C522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00-4BA6-9EF8-2CFE95C522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00-4BA6-9EF8-2CFE95C522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00-4BA6-9EF8-2CFE95C522DE}"/>
              </c:ext>
            </c:extLst>
          </c:dPt>
          <c:dLbls>
            <c:dLbl>
              <c:idx val="0"/>
              <c:layout>
                <c:manualLayout>
                  <c:x val="-0.20433181093321801"/>
                  <c:y val="3.1953597412636502E-2"/>
                </c:manualLayout>
              </c:layout>
              <c:tx>
                <c:rich>
                  <a:bodyPr/>
                  <a:lstStyle/>
                  <a:p>
                    <a:fld id="{56B145DF-219C-A740-B32F-E0FBCDA94105}" type="CATEGORYNAME">
                      <a:rPr lang="en-US"/>
                      <a:pPr/>
                      <a:t>[CATEGORY NAME]</a:t>
                    </a:fld>
                    <a:r>
                      <a:rPr lang="en-US" baseline="0" dirty="0"/>
                      <a:t>, 46%</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00-4BA6-9EF8-2CFE95C522DE}"/>
                </c:ext>
              </c:extLst>
            </c:dLbl>
            <c:dLbl>
              <c:idx val="1"/>
              <c:layout>
                <c:manualLayout>
                  <c:x val="0.12934245719901399"/>
                  <c:y val="-0.20642281858553599"/>
                </c:manualLayout>
              </c:layout>
              <c:tx>
                <c:rich>
                  <a:bodyPr/>
                  <a:lstStyle/>
                  <a:p>
                    <a:fld id="{024025EE-3007-2740-B31B-D83093A2887C}" type="CATEGORYNAME">
                      <a:rPr lang="en-US" smtClean="0"/>
                      <a:pPr/>
                      <a:t>[CATEGORY NAME]</a:t>
                    </a:fld>
                    <a:r>
                      <a:rPr lang="en-US" baseline="0" dirty="0"/>
                      <a:t>, 33%</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700-4BA6-9EF8-2CFE95C522DE}"/>
                </c:ext>
              </c:extLst>
            </c:dLbl>
            <c:dLbl>
              <c:idx val="2"/>
              <c:tx>
                <c:rich>
                  <a:bodyPr/>
                  <a:lstStyle/>
                  <a:p>
                    <a:fld id="{B2DA3A6F-F5EA-2E4E-AAF2-52188E95FD7C}" type="CATEGORYNAME">
                      <a:rPr lang="en-US"/>
                      <a:pPr/>
                      <a:t>[CATEGORY NAME]</a:t>
                    </a:fld>
                    <a:r>
                      <a:rPr lang="en-US" baseline="0" dirty="0"/>
                      <a:t>, 20%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00-4BA6-9EF8-2CFE95C522DE}"/>
                </c:ext>
              </c:extLst>
            </c:dLbl>
            <c:dLbl>
              <c:idx val="3"/>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884E5E9E-559B-734A-9707-E5341B1C060B}" type="CATEGORYNAME">
                      <a:rPr lang="en-US">
                        <a:solidFill>
                          <a:schemeClr val="tx1"/>
                        </a:solidFill>
                      </a:rPr>
                      <a:pPr>
                        <a:defRPr sz="1100" b="1">
                          <a:solidFill>
                            <a:schemeClr val="tx1"/>
                          </a:solidFill>
                        </a:defRPr>
                      </a:pPr>
                      <a:t>[CATEGORY NAME]</a:t>
                    </a:fld>
                    <a:r>
                      <a:rPr lang="en-US" baseline="0" dirty="0">
                        <a:solidFill>
                          <a:schemeClr val="tx1"/>
                        </a:solidFill>
                      </a:rPr>
                      <a:t>, 1%</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00-4BA6-9EF8-2CFE95C522DE}"/>
                </c:ext>
              </c:extLst>
            </c:dLbl>
            <c:dLbl>
              <c:idx val="4"/>
              <c:layout>
                <c:manualLayout>
                  <c:x val="0.126034213542704"/>
                  <c:y val="4.1824459258045397E-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9C6D9A3E-69C5-024F-A9BF-2E8062ADCA31}" type="CATEGORYNAME">
                      <a:rPr lang="en-US">
                        <a:solidFill>
                          <a:schemeClr val="tx1"/>
                        </a:solidFill>
                      </a:rPr>
                      <a:pPr>
                        <a:defRPr sz="1100" b="1">
                          <a:solidFill>
                            <a:schemeClr val="tx1"/>
                          </a:solidFill>
                        </a:defRPr>
                      </a:pPr>
                      <a:t>[CATEGORY NAME]</a:t>
                    </a:fld>
                    <a:r>
                      <a:rPr lang="en-US" baseline="0" dirty="0">
                        <a:solidFill>
                          <a:schemeClr val="tx1"/>
                        </a:solidFill>
                      </a:rPr>
                      <a:t>, 1%</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700-4BA6-9EF8-2CFE95C522D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Figures!$G$57:$G$61</c:f>
              <c:strCache>
                <c:ptCount val="5"/>
                <c:pt idx="0">
                  <c:v>Management</c:v>
                </c:pt>
                <c:pt idx="1">
                  <c:v>Diagnosis</c:v>
                </c:pt>
                <c:pt idx="2">
                  <c:v>Treatment</c:v>
                </c:pt>
                <c:pt idx="3">
                  <c:v>Epidemiology</c:v>
                </c:pt>
                <c:pt idx="4">
                  <c:v>Unclassified</c:v>
                </c:pt>
              </c:strCache>
            </c:strRef>
          </c:cat>
          <c:val>
            <c:numRef>
              <c:f>Figures!$I$57:$I$61</c:f>
              <c:numCache>
                <c:formatCode>0.00%</c:formatCode>
                <c:ptCount val="5"/>
                <c:pt idx="0">
                  <c:v>0.45861297539149898</c:v>
                </c:pt>
                <c:pt idx="1">
                  <c:v>0.317673378076063</c:v>
                </c:pt>
                <c:pt idx="2">
                  <c:v>0.194630872483221</c:v>
                </c:pt>
                <c:pt idx="3">
                  <c:v>1.5659955257270701E-2</c:v>
                </c:pt>
                <c:pt idx="4">
                  <c:v>1.34228187919463E-2</c:v>
                </c:pt>
              </c:numCache>
            </c:numRef>
          </c:val>
          <c:extLst>
            <c:ext xmlns:c16="http://schemas.microsoft.com/office/drawing/2014/chart" uri="{C3380CC4-5D6E-409C-BE32-E72D297353CC}">
              <c16:uniqueId val="{0000000A-3700-4BA6-9EF8-2CFE95C522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0.35065</cdr:x>
      <cdr:y>0.43706</cdr:y>
    </cdr:from>
    <cdr:to>
      <cdr:x>0.54383</cdr:x>
      <cdr:y>0.56294</cdr:y>
    </cdr:to>
    <cdr:sp macro="" textlink="">
      <cdr:nvSpPr>
        <cdr:cNvPr id="2" name="TextBox 1"/>
        <cdr:cNvSpPr txBox="1"/>
      </cdr:nvSpPr>
      <cdr:spPr>
        <a:xfrm xmlns:a="http://schemas.openxmlformats.org/drawingml/2006/main">
          <a:off x="1510696" y="1125430"/>
          <a:ext cx="832272" cy="3241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fld id="{40FDC27F-95C1-7A48-8792-30A6CE6607B1}" type="VALUE">
            <a:rPr lang="en-US" sz="900" baseline="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31%</a:t>
          </a:fld>
          <a:endParaRPr lang="en-US" sz="900" dirty="0">
            <a:solidFill>
              <a:schemeClr val="bg1"/>
            </a:solidFill>
          </a:endParaRPr>
        </a:p>
      </cdr:txBody>
    </cdr:sp>
  </cdr:relSizeAnchor>
  <cdr:relSizeAnchor xmlns:cdr="http://schemas.openxmlformats.org/drawingml/2006/chartDrawing">
    <cdr:from>
      <cdr:x>0.6527</cdr:x>
      <cdr:y>0.31265</cdr:y>
    </cdr:from>
    <cdr:to>
      <cdr:x>0.88024</cdr:x>
      <cdr:y>0.56165</cdr:y>
    </cdr:to>
    <cdr:sp macro="" textlink="">
      <cdr:nvSpPr>
        <cdr:cNvPr id="3" name="TextBox 2"/>
        <cdr:cNvSpPr txBox="1"/>
      </cdr:nvSpPr>
      <cdr:spPr>
        <a:xfrm xmlns:a="http://schemas.openxmlformats.org/drawingml/2006/main">
          <a:off x="2812007" y="805065"/>
          <a:ext cx="980299" cy="6411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Referral contemplated and avoided</a:t>
          </a:r>
          <a:endParaRPr lang="en-US" dirty="0">
            <a:solidFill>
              <a:schemeClr val="tx1"/>
            </a:solidFill>
          </a:endParaRPr>
        </a:p>
      </cdr:txBody>
    </cdr:sp>
  </cdr:relSizeAnchor>
  <cdr:relSizeAnchor xmlns:cdr="http://schemas.openxmlformats.org/drawingml/2006/chartDrawing">
    <cdr:from>
      <cdr:x>0.02939</cdr:x>
      <cdr:y>0.33641</cdr:y>
    </cdr:from>
    <cdr:to>
      <cdr:x>0.30517</cdr:x>
      <cdr:y>0.57736</cdr:y>
    </cdr:to>
    <cdr:sp macro="" textlink="">
      <cdr:nvSpPr>
        <cdr:cNvPr id="4" name="TextBox 3"/>
        <cdr:cNvSpPr txBox="1"/>
      </cdr:nvSpPr>
      <cdr:spPr>
        <a:xfrm xmlns:a="http://schemas.openxmlformats.org/drawingml/2006/main">
          <a:off x="126604" y="866265"/>
          <a:ext cx="1188132" cy="6204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solidFill>
                <a:schemeClr val="tx1"/>
              </a:solidFill>
            </a:rPr>
            <a:t>Referral</a:t>
          </a:r>
          <a:r>
            <a:rPr lang="en-US" baseline="0" dirty="0">
              <a:solidFill>
                <a:schemeClr val="tx1"/>
              </a:solidFill>
            </a:rPr>
            <a:t> contemplated and still needed</a:t>
          </a:r>
          <a:endParaRPr lang="en-US" sz="1400" dirty="0">
            <a:solidFill>
              <a:schemeClr val="tx1"/>
            </a:solidFill>
          </a:endParaRPr>
        </a:p>
      </cdr:txBody>
    </cdr:sp>
  </cdr:relSizeAnchor>
  <cdr:relSizeAnchor xmlns:cdr="http://schemas.openxmlformats.org/drawingml/2006/chartDrawing">
    <cdr:from>
      <cdr:x>0.03</cdr:x>
      <cdr:y>0.83278</cdr:y>
    </cdr:from>
    <cdr:to>
      <cdr:x>1</cdr:x>
      <cdr:y>0.97505</cdr:y>
    </cdr:to>
    <cdr:sp macro="" textlink="">
      <cdr:nvSpPr>
        <cdr:cNvPr id="6" name="TextBox 5"/>
        <cdr:cNvSpPr txBox="1"/>
      </cdr:nvSpPr>
      <cdr:spPr>
        <a:xfrm xmlns:a="http://schemas.openxmlformats.org/drawingml/2006/main">
          <a:off x="124133" y="2246023"/>
          <a:ext cx="4013641" cy="383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chemeClr val="tx1"/>
              </a:solidFill>
            </a:rPr>
            <a:t>Figure</a:t>
          </a:r>
          <a:r>
            <a:rPr lang="en-US" sz="1000" baseline="0" dirty="0">
              <a:solidFill>
                <a:schemeClr val="tx1"/>
              </a:solidFill>
            </a:rPr>
            <a:t> 3 - Exit Survey Question 2 - Impact of eConsult on PCPs decision to submit a Face to Face referral, when referral contemplated</a:t>
          </a:r>
          <a:endParaRPr lang="en-US" sz="1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0.00673</cdr:x>
      <cdr:y>0.87374</cdr:y>
    </cdr:from>
    <cdr:to>
      <cdr:x>1</cdr:x>
      <cdr:y>1</cdr:y>
    </cdr:to>
    <cdr:sp macro="" textlink="">
      <cdr:nvSpPr>
        <cdr:cNvPr id="2" name="TextBox 1"/>
        <cdr:cNvSpPr txBox="1"/>
      </cdr:nvSpPr>
      <cdr:spPr>
        <a:xfrm xmlns:a="http://schemas.openxmlformats.org/drawingml/2006/main">
          <a:off x="30788" y="2396838"/>
          <a:ext cx="4541212" cy="3463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chemeClr val="tx1"/>
              </a:solidFill>
            </a:rPr>
            <a:t>Figure</a:t>
          </a:r>
          <a:r>
            <a:rPr lang="en-US" sz="1000" baseline="0" dirty="0">
              <a:solidFill>
                <a:schemeClr val="tx1"/>
              </a:solidFill>
            </a:rPr>
            <a:t> 4 - Exit Survey Question 2 - Impact of eConsult on PCPs decision to submit a Face to Face referral, when referral not contemplated</a:t>
          </a:r>
          <a:endParaRPr lang="en-US" sz="10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0.0519</cdr:x>
      <cdr:y>0.78146</cdr:y>
    </cdr:from>
    <cdr:to>
      <cdr:x>0.46367</cdr:x>
      <cdr:y>0.91604</cdr:y>
    </cdr:to>
    <cdr:sp macro="" textlink="">
      <cdr:nvSpPr>
        <cdr:cNvPr id="2" name="TextBox 1"/>
        <cdr:cNvSpPr txBox="1"/>
      </cdr:nvSpPr>
      <cdr:spPr>
        <a:xfrm xmlns:a="http://schemas.openxmlformats.org/drawingml/2006/main">
          <a:off x="285733" y="2481326"/>
          <a:ext cx="2266980" cy="427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0.22245</cdr:x>
      <cdr:y>0.8684</cdr:y>
    </cdr:from>
    <cdr:to>
      <cdr:x>0.79948</cdr:x>
      <cdr:y>1</cdr:y>
    </cdr:to>
    <cdr:sp macro="" textlink="">
      <cdr:nvSpPr>
        <cdr:cNvPr id="3" name="TextBox 2"/>
        <cdr:cNvSpPr txBox="1"/>
      </cdr:nvSpPr>
      <cdr:spPr>
        <a:xfrm xmlns:a="http://schemas.openxmlformats.org/drawingml/2006/main">
          <a:off x="1224668" y="2757367"/>
          <a:ext cx="3176828" cy="4178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Figure 5 - Proportion</a:t>
          </a:r>
          <a:r>
            <a:rPr lang="en-US" sz="900" baseline="0" dirty="0"/>
            <a:t> of eConsults by broad question type, from case based analysis  </a:t>
          </a:r>
          <a:endParaRPr lang="en-US" sz="900" dirty="0"/>
        </a:p>
      </cdr:txBody>
    </cdr:sp>
  </cdr:relSizeAnchor>
  <cdr:relSizeAnchor xmlns:cdr="http://schemas.openxmlformats.org/drawingml/2006/chartDrawing">
    <cdr:from>
      <cdr:x>0.79443</cdr:x>
      <cdr:y>0.17489</cdr:y>
    </cdr:from>
    <cdr:to>
      <cdr:x>0.8245</cdr:x>
      <cdr:y>0.22925</cdr:y>
    </cdr:to>
    <cdr:pic>
      <cdr:nvPicPr>
        <cdr:cNvPr id="4" name="Picture 3">
          <a:extLst xmlns:a="http://schemas.openxmlformats.org/drawingml/2006/main">
            <a:ext uri="{FF2B5EF4-FFF2-40B4-BE49-F238E27FC236}">
              <a16:creationId xmlns:a16="http://schemas.microsoft.com/office/drawing/2014/main" id="{294EDC9B-1949-4209-A559-149D0E584B1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73688" y="555333"/>
          <a:ext cx="165548" cy="172606"/>
        </a:xfrm>
        <a:prstGeom xmlns:a="http://schemas.openxmlformats.org/drawingml/2006/main" prst="rect">
          <a:avLst/>
        </a:prstGeom>
      </cdr:spPr>
    </cdr:pic>
  </cdr:relSizeAnchor>
  <cdr:relSizeAnchor xmlns:cdr="http://schemas.openxmlformats.org/drawingml/2006/chartDrawing">
    <cdr:from>
      <cdr:x>0.79531</cdr:x>
      <cdr:y>0.0793</cdr:y>
    </cdr:from>
    <cdr:to>
      <cdr:x>0.82538</cdr:x>
      <cdr:y>0.13365</cdr:y>
    </cdr:to>
    <cdr:pic>
      <cdr:nvPicPr>
        <cdr:cNvPr id="5" name="Picture 4">
          <a:extLst xmlns:a="http://schemas.openxmlformats.org/drawingml/2006/main">
            <a:ext uri="{FF2B5EF4-FFF2-40B4-BE49-F238E27FC236}">
              <a16:creationId xmlns:a16="http://schemas.microsoft.com/office/drawing/2014/main" id="{14710683-ED94-46B7-95D7-70C6194DC2A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78530" y="251802"/>
          <a:ext cx="165548" cy="17257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29BDA-4008-3F48-97B4-E1E72F00A2C8}" type="datetimeFigureOut">
              <a:rPr lang="en-US" smtClean="0"/>
              <a:t>1/20/2021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F02DBC-E9B1-EB45-9AAA-7C7A607B0D17}" type="slidenum">
              <a:rPr lang="en-US" smtClean="0"/>
              <a:t>‹#›</a:t>
            </a:fld>
            <a:endParaRPr lang="en-US" dirty="0"/>
          </a:p>
        </p:txBody>
      </p:sp>
    </p:spTree>
    <p:extLst>
      <p:ext uri="{BB962C8B-B14F-4D97-AF65-F5344CB8AC3E}">
        <p14:creationId xmlns:p14="http://schemas.microsoft.com/office/powerpoint/2010/main" val="3058410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1E111-CCD9-AE4C-B114-55B57EC4694C}" type="datetimeFigureOut">
              <a:rPr lang="en-US" smtClean="0"/>
              <a:t>1/20/2021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869D4-4440-584C-A7AE-159F42FBEF86}" type="slidenum">
              <a:rPr lang="en-US" smtClean="0"/>
              <a:t>‹#›</a:t>
            </a:fld>
            <a:endParaRPr lang="en-US" dirty="0"/>
          </a:p>
        </p:txBody>
      </p:sp>
    </p:spTree>
    <p:extLst>
      <p:ext uri="{BB962C8B-B14F-4D97-AF65-F5344CB8AC3E}">
        <p14:creationId xmlns:p14="http://schemas.microsoft.com/office/powerpoint/2010/main" val="4875495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4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30D6B4-0D51-C241-9CC4-11710DC522BC}"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03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18</a:t>
            </a:fld>
            <a:endParaRPr lang="en-US" dirty="0"/>
          </a:p>
        </p:txBody>
      </p:sp>
    </p:spTree>
    <p:extLst>
      <p:ext uri="{BB962C8B-B14F-4D97-AF65-F5344CB8AC3E}">
        <p14:creationId xmlns:p14="http://schemas.microsoft.com/office/powerpoint/2010/main" val="48985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19</a:t>
            </a:fld>
            <a:endParaRPr lang="en-US" dirty="0"/>
          </a:p>
        </p:txBody>
      </p:sp>
    </p:spTree>
    <p:extLst>
      <p:ext uri="{BB962C8B-B14F-4D97-AF65-F5344CB8AC3E}">
        <p14:creationId xmlns:p14="http://schemas.microsoft.com/office/powerpoint/2010/main" val="324510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20</a:t>
            </a:fld>
            <a:endParaRPr lang="en-US" dirty="0"/>
          </a:p>
        </p:txBody>
      </p:sp>
    </p:spTree>
    <p:extLst>
      <p:ext uri="{BB962C8B-B14F-4D97-AF65-F5344CB8AC3E}">
        <p14:creationId xmlns:p14="http://schemas.microsoft.com/office/powerpoint/2010/main" val="99298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21</a:t>
            </a:fld>
            <a:endParaRPr lang="en-US" dirty="0"/>
          </a:p>
        </p:txBody>
      </p:sp>
    </p:spTree>
    <p:extLst>
      <p:ext uri="{BB962C8B-B14F-4D97-AF65-F5344CB8AC3E}">
        <p14:creationId xmlns:p14="http://schemas.microsoft.com/office/powerpoint/2010/main" val="341522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22</a:t>
            </a:fld>
            <a:endParaRPr lang="en-US" dirty="0"/>
          </a:p>
        </p:txBody>
      </p:sp>
    </p:spTree>
    <p:extLst>
      <p:ext uri="{BB962C8B-B14F-4D97-AF65-F5344CB8AC3E}">
        <p14:creationId xmlns:p14="http://schemas.microsoft.com/office/powerpoint/2010/main" val="223339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2869D4-4440-584C-A7AE-159F42FBEF86}" type="slidenum">
              <a:rPr lang="en-US" smtClean="0"/>
              <a:t>23</a:t>
            </a:fld>
            <a:endParaRPr lang="en-US" dirty="0"/>
          </a:p>
        </p:txBody>
      </p:sp>
    </p:spTree>
    <p:extLst>
      <p:ext uri="{BB962C8B-B14F-4D97-AF65-F5344CB8AC3E}">
        <p14:creationId xmlns:p14="http://schemas.microsoft.com/office/powerpoint/2010/main" val="40074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2869D4-4440-584C-A7AE-159F42FBEF86}" type="slidenum">
              <a:rPr lang="en-US" smtClean="0"/>
              <a:t>24</a:t>
            </a:fld>
            <a:endParaRPr lang="en-US" dirty="0"/>
          </a:p>
        </p:txBody>
      </p:sp>
    </p:spTree>
    <p:extLst>
      <p:ext uri="{BB962C8B-B14F-4D97-AF65-F5344CB8AC3E}">
        <p14:creationId xmlns:p14="http://schemas.microsoft.com/office/powerpoint/2010/main" val="80042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25</a:t>
            </a:fld>
            <a:endParaRPr lang="en-US" dirty="0"/>
          </a:p>
        </p:txBody>
      </p:sp>
    </p:spTree>
    <p:extLst>
      <p:ext uri="{BB962C8B-B14F-4D97-AF65-F5344CB8AC3E}">
        <p14:creationId xmlns:p14="http://schemas.microsoft.com/office/powerpoint/2010/main" val="3155069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2869D4-4440-584C-A7AE-159F42FBEF86}" type="slidenum">
              <a:rPr lang="en-US" smtClean="0"/>
              <a:t>26</a:t>
            </a:fld>
            <a:endParaRPr lang="en-US" dirty="0"/>
          </a:p>
        </p:txBody>
      </p:sp>
    </p:spTree>
    <p:extLst>
      <p:ext uri="{BB962C8B-B14F-4D97-AF65-F5344CB8AC3E}">
        <p14:creationId xmlns:p14="http://schemas.microsoft.com/office/powerpoint/2010/main" val="30040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Libby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29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t>Utilization data included data</a:t>
            </a:r>
            <a:r>
              <a:rPr lang="en-US" sz="1200" kern="0" baseline="0" dirty="0"/>
              <a:t> on </a:t>
            </a:r>
            <a:r>
              <a:rPr lang="en-US" sz="1200" kern="0" dirty="0"/>
              <a:t>patient age and sex, time tospecialist first response, specialist time spent on case, and PCP exit survey responses. All cases from january 2014-june 22 2020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t>Case</a:t>
            </a:r>
            <a:r>
              <a:rPr lang="en-US" sz="1200" kern="0" baseline="0" dirty="0"/>
              <a:t> Based/Case content data contained the econsult along with appended files for the eConsult, thee were further analyzed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baseline="0" dirty="0"/>
              <a:t>Done at the end of the year (6 months after year) we were doing analysis in march</a:t>
            </a:r>
            <a:endParaRPr lang="en-US" dirty="0"/>
          </a:p>
        </p:txBody>
      </p:sp>
      <p:sp>
        <p:nvSpPr>
          <p:cNvPr id="4" name="Slide Number Placeholder 3"/>
          <p:cNvSpPr>
            <a:spLocks noGrp="1"/>
          </p:cNvSpPr>
          <p:nvPr>
            <p:ph type="sldNum" sz="quarter" idx="10"/>
          </p:nvPr>
        </p:nvSpPr>
        <p:spPr/>
        <p:txBody>
          <a:bodyPr/>
          <a:lstStyle/>
          <a:p>
            <a:fld id="{8B65431E-B4A0-2348-99F4-912803A7DFB1}" type="slidenum">
              <a:rPr lang="en-US" smtClean="0"/>
              <a:t>29</a:t>
            </a:fld>
            <a:endParaRPr lang="en-US" dirty="0"/>
          </a:p>
        </p:txBody>
      </p:sp>
    </p:spTree>
    <p:extLst>
      <p:ext uri="{BB962C8B-B14F-4D97-AF65-F5344CB8AC3E}">
        <p14:creationId xmlns:p14="http://schemas.microsoft.com/office/powerpoint/2010/main" val="45418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CA" dirty="0"/>
              <a:t>Disagreements were resolved and following this initial pilot, AH categorized the remaining 340 eConsults independently</a:t>
            </a:r>
            <a:endParaRPr lang="en-US" dirty="0"/>
          </a:p>
          <a:p>
            <a:endParaRPr lang="en-US" dirty="0"/>
          </a:p>
        </p:txBody>
      </p:sp>
      <p:sp>
        <p:nvSpPr>
          <p:cNvPr id="4" name="Slide Number Placeholder 3"/>
          <p:cNvSpPr>
            <a:spLocks noGrp="1"/>
          </p:cNvSpPr>
          <p:nvPr>
            <p:ph type="sldNum" sz="quarter" idx="10"/>
          </p:nvPr>
        </p:nvSpPr>
        <p:spPr/>
        <p:txBody>
          <a:bodyPr/>
          <a:lstStyle/>
          <a:p>
            <a:fld id="{8B65431E-B4A0-2348-99F4-912803A7DFB1}" type="slidenum">
              <a:rPr lang="en-US" smtClean="0"/>
              <a:t>30</a:t>
            </a:fld>
            <a:endParaRPr lang="en-US" dirty="0"/>
          </a:p>
        </p:txBody>
      </p:sp>
    </p:spTree>
    <p:extLst>
      <p:ext uri="{BB962C8B-B14F-4D97-AF65-F5344CB8AC3E}">
        <p14:creationId xmlns:p14="http://schemas.microsoft.com/office/powerpoint/2010/main" val="181967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a:t>
            </a:r>
            <a:r>
              <a:rPr lang="en-US" baseline="0" dirty="0"/>
              <a:t>             </a:t>
            </a:r>
            <a:r>
              <a:rPr lang="en-US" dirty="0"/>
              <a:t>Median: 68</a:t>
            </a:r>
          </a:p>
          <a:p>
            <a:pPr lvl="2"/>
            <a:r>
              <a:rPr lang="en-US" dirty="0"/>
              <a:t>Mean: 65 (6 mos–100 yrs)</a:t>
            </a:r>
          </a:p>
          <a:p>
            <a:r>
              <a:rPr lang="en-US" dirty="0"/>
              <a:t>Volume not decreasing, half</a:t>
            </a:r>
            <a:r>
              <a:rPr lang="en-US" baseline="0" dirty="0"/>
              <a:t> year, suspect 130 cases by years end. Likely plateauing at this level</a:t>
            </a:r>
          </a:p>
          <a:p>
            <a:r>
              <a:rPr lang="en-US" baseline="0" dirty="0"/>
              <a:t>Since inception, concept has been widely accepted where it has likely plateaued in the area of 150</a:t>
            </a:r>
          </a:p>
          <a:p>
            <a:endParaRPr lang="en-US" baseline="0" dirty="0"/>
          </a:p>
          <a:p>
            <a:r>
              <a:rPr lang="en-US" baseline="0" dirty="0"/>
              <a:t>Service did not peak, most eConsults that year for vascular surgery in Champlain Region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B65431E-B4A0-2348-99F4-912803A7DFB1}" type="slidenum">
              <a:rPr lang="en-US" smtClean="0"/>
              <a:t>31</a:t>
            </a:fld>
            <a:endParaRPr lang="en-US" dirty="0"/>
          </a:p>
        </p:txBody>
      </p:sp>
    </p:spTree>
    <p:extLst>
      <p:ext uri="{BB962C8B-B14F-4D97-AF65-F5344CB8AC3E}">
        <p14:creationId xmlns:p14="http://schemas.microsoft.com/office/powerpoint/2010/main" val="149341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237 openings in clinic</a:t>
            </a:r>
            <a:r>
              <a:rPr lang="en-US" baseline="0" dirty="0"/>
              <a:t> for patients</a:t>
            </a:r>
          </a:p>
          <a:p>
            <a:endParaRPr lang="en-US" baseline="0" dirty="0"/>
          </a:p>
          <a:p>
            <a:r>
              <a:rPr lang="en-US" baseline="0" dirty="0"/>
              <a:t>What is</a:t>
            </a:r>
            <a:r>
              <a:rPr lang="mr-IN" baseline="0" dirty="0"/>
              <a:t>…</a:t>
            </a:r>
            <a:r>
              <a:rPr lang="en-CA" baseline="0" dirty="0"/>
              <a:t> </a:t>
            </a:r>
            <a:endParaRPr lang="en-US" dirty="0"/>
          </a:p>
        </p:txBody>
      </p:sp>
      <p:sp>
        <p:nvSpPr>
          <p:cNvPr id="4" name="Slide Number Placeholder 3"/>
          <p:cNvSpPr>
            <a:spLocks noGrp="1"/>
          </p:cNvSpPr>
          <p:nvPr>
            <p:ph type="sldNum" sz="quarter" idx="10"/>
          </p:nvPr>
        </p:nvSpPr>
        <p:spPr/>
        <p:txBody>
          <a:bodyPr/>
          <a:lstStyle/>
          <a:p>
            <a:fld id="{8B65431E-B4A0-2348-99F4-912803A7DFB1}" type="slidenum">
              <a:rPr lang="en-US" smtClean="0"/>
              <a:t>32</a:t>
            </a:fld>
            <a:endParaRPr lang="en-US" dirty="0"/>
          </a:p>
        </p:txBody>
      </p:sp>
    </p:spTree>
    <p:extLst>
      <p:ext uri="{BB962C8B-B14F-4D97-AF65-F5344CB8AC3E}">
        <p14:creationId xmlns:p14="http://schemas.microsoft.com/office/powerpoint/2010/main" val="179359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cost is strictly</a:t>
            </a:r>
            <a:r>
              <a:rPr lang="en-US" baseline="0" dirty="0"/>
              <a:t> avoided referrals, excluding travel costs to the patient, days off work, environmental and transport, cost</a:t>
            </a:r>
          </a:p>
          <a:p>
            <a:endParaRPr lang="en-US" baseline="0" dirty="0"/>
          </a:p>
          <a:p>
            <a:r>
              <a:rPr lang="en-US" baseline="0" dirty="0"/>
              <a:t>Savings just from avoided face to face physician fee </a:t>
            </a:r>
          </a:p>
          <a:p>
            <a:endParaRPr lang="en-US" baseline="0" dirty="0"/>
          </a:p>
          <a:p>
            <a:pPr marL="285750" indent="-285750">
              <a:buFont typeface="Arial" charset="0"/>
              <a:buChar char="•"/>
            </a:pPr>
            <a:r>
              <a:rPr lang="en-US" sz="1900" dirty="0">
                <a:latin typeface="Verdana" charset="0"/>
                <a:ea typeface="Verdana" charset="0"/>
                <a:cs typeface="Verdana" charset="0"/>
              </a:rPr>
              <a:t>Net Savings to the system ($11 446.2) in professional fees alone</a:t>
            </a:r>
          </a:p>
          <a:p>
            <a:pPr marL="742950" lvl="1" indent="-285750">
              <a:buFont typeface="Arial" charset="0"/>
              <a:buChar char="•"/>
            </a:pPr>
            <a:r>
              <a:rPr lang="en-US" dirty="0">
                <a:latin typeface="Verdana" charset="0"/>
                <a:ea typeface="Verdana" charset="0"/>
                <a:cs typeface="Verdana" charset="0"/>
              </a:rPr>
              <a:t>217 net in person consults avoided @ $19 595.1 versus $8 148.9 eConsult compensation</a:t>
            </a:r>
          </a:p>
          <a:p>
            <a:endParaRPr lang="en-US" baseline="0" dirty="0"/>
          </a:p>
        </p:txBody>
      </p:sp>
      <p:sp>
        <p:nvSpPr>
          <p:cNvPr id="4" name="Slide Number Placeholder 3"/>
          <p:cNvSpPr>
            <a:spLocks noGrp="1"/>
          </p:cNvSpPr>
          <p:nvPr>
            <p:ph type="sldNum" sz="quarter" idx="10"/>
          </p:nvPr>
        </p:nvSpPr>
        <p:spPr/>
        <p:txBody>
          <a:bodyPr/>
          <a:lstStyle/>
          <a:p>
            <a:fld id="{8B65431E-B4A0-2348-99F4-912803A7DFB1}" type="slidenum">
              <a:rPr lang="en-US" smtClean="0"/>
              <a:t>33</a:t>
            </a:fld>
            <a:endParaRPr lang="en-US" dirty="0"/>
          </a:p>
        </p:txBody>
      </p:sp>
    </p:spTree>
    <p:extLst>
      <p:ext uri="{BB962C8B-B14F-4D97-AF65-F5344CB8AC3E}">
        <p14:creationId xmlns:p14="http://schemas.microsoft.com/office/powerpoint/2010/main" val="822784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mj-lt"/>
              <a:buAutoNum type="arabicPeriod"/>
            </a:pPr>
            <a:r>
              <a:rPr lang="en-US" dirty="0">
                <a:latin typeface="Verdana" charset="0"/>
                <a:ea typeface="Verdana" charset="0"/>
                <a:cs typeface="Verdana" charset="0"/>
              </a:rPr>
              <a:t>MGMT: of condition/finding:</a:t>
            </a:r>
            <a:r>
              <a:rPr lang="en-US" baseline="0" dirty="0">
                <a:latin typeface="Verdana" charset="0"/>
                <a:ea typeface="Verdana" charset="0"/>
                <a:cs typeface="Verdana" charset="0"/>
              </a:rPr>
              <a:t> </a:t>
            </a:r>
            <a:r>
              <a:rPr lang="en-US" dirty="0">
                <a:latin typeface="Verdana" charset="0"/>
                <a:ea typeface="Verdana" charset="0"/>
                <a:cs typeface="Verdana" charset="0"/>
              </a:rPr>
              <a:t>How should I manage condition/finding/situation</a:t>
            </a:r>
            <a:r>
              <a:rPr lang="en-US" baseline="0" dirty="0">
                <a:latin typeface="Verdana" charset="0"/>
                <a:ea typeface="Verdana" charset="0"/>
                <a:cs typeface="Verdana" charset="0"/>
              </a:rPr>
              <a:t> y? </a:t>
            </a:r>
          </a:p>
          <a:p>
            <a:pPr marL="914400" lvl="2" indent="0">
              <a:buFont typeface="+mj-lt"/>
              <a:buNone/>
            </a:pPr>
            <a:r>
              <a:rPr lang="en-US" baseline="0" dirty="0">
                <a:latin typeface="Verdana" charset="0"/>
                <a:ea typeface="Verdana" charset="0"/>
                <a:cs typeface="Verdana" charset="0"/>
              </a:rPr>
              <a:t>ex</a:t>
            </a:r>
            <a:r>
              <a:rPr lang="en-US" b="1" baseline="0" dirty="0">
                <a:latin typeface="Verdana" charset="0"/>
                <a:ea typeface="Verdana" charset="0"/>
                <a:cs typeface="Verdana" charset="0"/>
              </a:rPr>
              <a:t>: </a:t>
            </a:r>
            <a:r>
              <a:rPr lang="en-US" b="0" baseline="0" dirty="0">
                <a:latin typeface="Verdana" charset="0"/>
                <a:ea typeface="Verdana" charset="0"/>
                <a:cs typeface="Verdana" charset="0"/>
              </a:rPr>
              <a:t>What should we do with this aneurysm? Please address the significance of this result, can you comment on next steps? What follow up do you recommend?</a:t>
            </a:r>
            <a:endParaRPr lang="en-US" b="0" dirty="0">
              <a:latin typeface="Verdana" charset="0"/>
              <a:ea typeface="Verdana" charset="0"/>
              <a:cs typeface="Verdana" charset="0"/>
            </a:endParaRPr>
          </a:p>
          <a:p>
            <a:pPr marL="800100" lvl="1" indent="-342900">
              <a:buFont typeface="+mj-lt"/>
              <a:buAutoNum type="arabicPeriod"/>
            </a:pPr>
            <a:r>
              <a:rPr lang="en-US" dirty="0">
                <a:latin typeface="Verdana" charset="0"/>
                <a:ea typeface="Verdana" charset="0"/>
                <a:cs typeface="Verdana" charset="0"/>
              </a:rPr>
              <a:t>MGMT: referral: When should you refer</a:t>
            </a:r>
            <a:r>
              <a:rPr lang="en-US" baseline="0" dirty="0">
                <a:latin typeface="Verdana" charset="0"/>
                <a:ea typeface="Verdana" charset="0"/>
                <a:cs typeface="Verdana" charset="0"/>
              </a:rPr>
              <a:t>?</a:t>
            </a:r>
            <a:endParaRPr lang="en-US" dirty="0">
              <a:latin typeface="Verdana" charset="0"/>
              <a:ea typeface="Verdana" charset="0"/>
              <a:cs typeface="Verdana" charset="0"/>
            </a:endParaRPr>
          </a:p>
          <a:p>
            <a:pPr marL="457200" lvl="1" indent="0">
              <a:buFont typeface="+mj-lt"/>
              <a:buNone/>
            </a:pPr>
            <a:r>
              <a:rPr lang="en-US" dirty="0">
                <a:latin typeface="Verdana" charset="0"/>
                <a:ea typeface="Verdana" charset="0"/>
                <a:cs typeface="Verdana" charset="0"/>
              </a:rPr>
              <a:t>	ex:</a:t>
            </a:r>
            <a:r>
              <a:rPr lang="en-US" baseline="0" dirty="0">
                <a:latin typeface="Verdana" charset="0"/>
                <a:ea typeface="Verdana" charset="0"/>
                <a:cs typeface="Verdana" charset="0"/>
              </a:rPr>
              <a:t> </a:t>
            </a:r>
            <a:r>
              <a:rPr lang="en-US" b="0" baseline="0" dirty="0">
                <a:latin typeface="Verdana" charset="0"/>
                <a:ea typeface="Verdana" charset="0"/>
                <a:cs typeface="Verdana" charset="0"/>
              </a:rPr>
              <a:t>Do results of ABI merit referral? Should they be seen? What size qualifies for referral? </a:t>
            </a:r>
          </a:p>
          <a:p>
            <a:pPr marL="457200" lvl="1" indent="0">
              <a:buFont typeface="+mj-lt"/>
              <a:buNone/>
            </a:pPr>
            <a:r>
              <a:rPr lang="en-US" sz="1650" baseline="0" dirty="0">
                <a:latin typeface="Verdana" charset="0"/>
                <a:ea typeface="Verdana" charset="0"/>
                <a:cs typeface="Verdana" charset="0"/>
              </a:rPr>
              <a:t>3. </a:t>
            </a:r>
            <a:r>
              <a:rPr lang="en-US" sz="1650" dirty="0">
                <a:latin typeface="Verdana" charset="0"/>
                <a:ea typeface="Verdana" charset="0"/>
                <a:cs typeface="Verdana" charset="0"/>
              </a:rPr>
              <a:t>TRT: recommendations for treatment:</a:t>
            </a:r>
            <a:r>
              <a:rPr lang="en-US" sz="1650" baseline="0" dirty="0">
                <a:latin typeface="Verdana" charset="0"/>
                <a:ea typeface="Verdana" charset="0"/>
                <a:cs typeface="Verdana" charset="0"/>
              </a:rPr>
              <a:t> How should I treat? What are the treatment options?</a:t>
            </a:r>
          </a:p>
          <a:p>
            <a:pPr marL="457200" lvl="1" indent="0">
              <a:buFont typeface="+mj-lt"/>
              <a:buNone/>
            </a:pPr>
            <a:r>
              <a:rPr lang="en-US" sz="1650" baseline="0" dirty="0">
                <a:latin typeface="Verdana" charset="0"/>
                <a:ea typeface="Verdana" charset="0"/>
                <a:cs typeface="Verdana" charset="0"/>
              </a:rPr>
              <a:t>	ex: Is there a case for endarterectomy here? Would the patient benefit from surgical bypass? What strength of compression stockings?</a:t>
            </a:r>
          </a:p>
          <a:p>
            <a:pPr marL="457200" lvl="1" indent="0">
              <a:buFont typeface="+mj-lt"/>
              <a:buNone/>
            </a:pPr>
            <a:endParaRPr lang="en-US" sz="1650" baseline="0" dirty="0">
              <a:latin typeface="Verdana" charset="0"/>
              <a:ea typeface="Verdana" charset="0"/>
              <a:cs typeface="Verdana" charset="0"/>
            </a:endParaRPr>
          </a:p>
          <a:p>
            <a:pPr marL="800100" lvl="1" indent="-342900">
              <a:buFont typeface="+mj-lt"/>
              <a:buAutoNum type="arabicPeriod"/>
            </a:pPr>
            <a:endParaRPr lang="en-US" sz="1650" dirty="0">
              <a:latin typeface="Verdana" charset="0"/>
              <a:ea typeface="Verdana" charset="0"/>
              <a:cs typeface="Verdana" charset="0"/>
            </a:endParaRPr>
          </a:p>
          <a:p>
            <a:pPr marL="742950" lvl="1" indent="-285750">
              <a:buFont typeface="Arial" charset="0"/>
              <a:buChar char="•"/>
            </a:pPr>
            <a:endParaRPr lang="en-US" sz="1900" dirty="0">
              <a:latin typeface="Verdana" charset="0"/>
              <a:ea typeface="Verdana" charset="0"/>
              <a:cs typeface="Verdana" charset="0"/>
            </a:endParaRPr>
          </a:p>
          <a:p>
            <a:pPr marL="742950" lvl="1" indent="-285750">
              <a:buFont typeface="Arial" charset="0"/>
              <a:buChar char="•"/>
            </a:pPr>
            <a:endParaRPr lang="en-US" sz="1900" dirty="0">
              <a:latin typeface="Verdana" charset="0"/>
              <a:ea typeface="Verdana" charset="0"/>
              <a:cs typeface="Verdana" charset="0"/>
            </a:endParaRPr>
          </a:p>
          <a:p>
            <a:pPr marL="457200" lvl="1" indent="0">
              <a:buFont typeface="+mj-lt"/>
              <a:buNone/>
            </a:pPr>
            <a:endParaRPr lang="en-US" sz="1650" dirty="0">
              <a:latin typeface="Verdana" charset="0"/>
              <a:ea typeface="Verdana" charset="0"/>
              <a:cs typeface="Verdana" charset="0"/>
            </a:endParaRPr>
          </a:p>
          <a:p>
            <a:endParaRPr lang="en-US" dirty="0">
              <a:latin typeface="Verdana" charset="0"/>
              <a:ea typeface="Verdana" charset="0"/>
              <a:cs typeface="Verdana" charset="0"/>
            </a:endParaRPr>
          </a:p>
          <a:p>
            <a:endParaRPr lang="en-US" dirty="0"/>
          </a:p>
        </p:txBody>
      </p:sp>
      <p:sp>
        <p:nvSpPr>
          <p:cNvPr id="4" name="Slide Number Placeholder 3"/>
          <p:cNvSpPr>
            <a:spLocks noGrp="1"/>
          </p:cNvSpPr>
          <p:nvPr>
            <p:ph type="sldNum" sz="quarter" idx="10"/>
          </p:nvPr>
        </p:nvSpPr>
        <p:spPr/>
        <p:txBody>
          <a:bodyPr/>
          <a:lstStyle/>
          <a:p>
            <a:fld id="{8B65431E-B4A0-2348-99F4-912803A7DFB1}" type="slidenum">
              <a:rPr lang="en-US" smtClean="0"/>
              <a:t>34</a:t>
            </a:fld>
            <a:endParaRPr lang="en-US" dirty="0"/>
          </a:p>
        </p:txBody>
      </p:sp>
    </p:spTree>
    <p:extLst>
      <p:ext uri="{BB962C8B-B14F-4D97-AF65-F5344CB8AC3E}">
        <p14:creationId xmlns:p14="http://schemas.microsoft.com/office/powerpoint/2010/main" val="737227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Service is very timely in a pandemic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 tests, less travel)</a:t>
            </a:r>
          </a:p>
          <a:p>
            <a:endParaRPr lang="en-US" baseline="0" dirty="0"/>
          </a:p>
          <a:p>
            <a:endParaRPr lang="en-US" baseline="0" dirty="0"/>
          </a:p>
          <a:p>
            <a:r>
              <a:rPr lang="en-US" baseline="0" dirty="0"/>
              <a:t>*public schools close march 12, sports suspend seasons, March 16, its time to come home, border closes, practice physical distancing, self isolate, make virtual arrangements when possible, emergency decleration march 17</a:t>
            </a:r>
          </a:p>
          <a:p>
            <a:endParaRPr lang="en-US" baseline="0" dirty="0"/>
          </a:p>
          <a:p>
            <a:pPr marL="0" indent="0">
              <a:buNone/>
            </a:pPr>
            <a:r>
              <a:rPr lang="en-US" sz="1200" b="1" u="sng" dirty="0"/>
              <a:t>COVID-19:</a:t>
            </a:r>
          </a:p>
          <a:p>
            <a:pPr marL="0" indent="0">
              <a:buNone/>
            </a:pPr>
            <a:r>
              <a:rPr lang="en-US" sz="1200" dirty="0"/>
              <a:t>January 1, 2020 – March 14, 2020: 30 eConsults</a:t>
            </a:r>
          </a:p>
          <a:p>
            <a:pPr marL="0" indent="0">
              <a:buNone/>
            </a:pPr>
            <a:r>
              <a:rPr lang="en-US" sz="1200" dirty="0"/>
              <a:t>March 15, 2020 – June 26, 2020: 35 eConsults</a:t>
            </a:r>
          </a:p>
          <a:p>
            <a:endParaRPr lang="en-US" baseline="0" dirty="0"/>
          </a:p>
        </p:txBody>
      </p:sp>
      <p:sp>
        <p:nvSpPr>
          <p:cNvPr id="4" name="Slide Number Placeholder 3"/>
          <p:cNvSpPr>
            <a:spLocks noGrp="1"/>
          </p:cNvSpPr>
          <p:nvPr>
            <p:ph type="sldNum" sz="quarter" idx="10"/>
          </p:nvPr>
        </p:nvSpPr>
        <p:spPr/>
        <p:txBody>
          <a:bodyPr/>
          <a:lstStyle/>
          <a:p>
            <a:fld id="{8B65431E-B4A0-2348-99F4-912803A7DFB1}" type="slidenum">
              <a:rPr lang="en-US" smtClean="0"/>
              <a:t>35</a:t>
            </a:fld>
            <a:endParaRPr lang="en-US" dirty="0"/>
          </a:p>
        </p:txBody>
      </p:sp>
    </p:spTree>
    <p:extLst>
      <p:ext uri="{BB962C8B-B14F-4D97-AF65-F5344CB8AC3E}">
        <p14:creationId xmlns:p14="http://schemas.microsoft.com/office/powerpoint/2010/main" val="7370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869D4-4440-584C-A7AE-159F42FBEF86}" type="slidenum">
              <a:rPr lang="en-US" smtClean="0"/>
              <a:t>37</a:t>
            </a:fld>
            <a:endParaRPr lang="en-US" dirty="0"/>
          </a:p>
        </p:txBody>
      </p:sp>
    </p:spTree>
    <p:extLst>
      <p:ext uri="{BB962C8B-B14F-4D97-AF65-F5344CB8AC3E}">
        <p14:creationId xmlns:p14="http://schemas.microsoft.com/office/powerpoint/2010/main" val="1544434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Libby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897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2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725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122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4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CA226-A64B-45DA-A713-662A55A310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8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869D4-4440-584C-A7AE-159F42FBEF86}" type="slidenum">
              <a:rPr lang="en-US" smtClean="0"/>
              <a:t>6</a:t>
            </a:fld>
            <a:endParaRPr lang="en-US" dirty="0"/>
          </a:p>
        </p:txBody>
      </p:sp>
    </p:spTree>
    <p:extLst>
      <p:ext uri="{BB962C8B-B14F-4D97-AF65-F5344CB8AC3E}">
        <p14:creationId xmlns:p14="http://schemas.microsoft.com/office/powerpoint/2010/main" val="222140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numCol="1" anchor="t" anchorCtr="0" compatLnSpc="1">
            <a:prstTxWarp prst="textNoShape">
              <a:avLst/>
            </a:prstTxWarp>
          </a:bodyPr>
          <a:lstStyle/>
          <a:p>
            <a:endParaRPr lang="en-CA" altLang="en-US" dirty="0">
              <a:latin typeface="Times" pitchFamily="18" charset="0"/>
            </a:endParaRPr>
          </a:p>
        </p:txBody>
      </p:sp>
      <p:sp>
        <p:nvSpPr>
          <p:cNvPr id="58372" name="Slide Number Placeholder 3"/>
          <p:cNvSpPr txBox="1">
            <a:spLocks noGrp="1"/>
          </p:cNvSpPr>
          <p:nvPr/>
        </p:nvSpPr>
        <p:spPr bwMode="auto">
          <a:xfrm>
            <a:off x="3793293" y="8529618"/>
            <a:ext cx="2901939" cy="45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0" tIns="44785" rIns="89570" bIns="44785"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365623C-CC55-4002-964D-884D130A10A6}" type="slidenum">
              <a:rPr lang="en-CA" altLang="en-US">
                <a:latin typeface="Arial" charset="0"/>
              </a:rPr>
              <a:pPr algn="r" eaLnBrk="1" hangingPunct="1">
                <a:spcBef>
                  <a:spcPct val="0"/>
                </a:spcBef>
              </a:pPr>
              <a:t>8</a:t>
            </a:fld>
            <a:endParaRPr lang="en-CA" altLang="en-US" dirty="0">
              <a:latin typeface="Arial" charset="0"/>
            </a:endParaRPr>
          </a:p>
        </p:txBody>
      </p:sp>
    </p:spTree>
    <p:extLst>
      <p:ext uri="{BB962C8B-B14F-4D97-AF65-F5344CB8AC3E}">
        <p14:creationId xmlns:p14="http://schemas.microsoft.com/office/powerpoint/2010/main" val="187637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C66FE-6BC3-410C-93E8-FA0285189D1B}" type="slidenum">
              <a:rPr lang="en-CA" smtClean="0"/>
              <a:t>9</a:t>
            </a:fld>
            <a:endParaRPr lang="en-CA" dirty="0"/>
          </a:p>
        </p:txBody>
      </p:sp>
    </p:spTree>
    <p:extLst>
      <p:ext uri="{BB962C8B-B14F-4D97-AF65-F5344CB8AC3E}">
        <p14:creationId xmlns:p14="http://schemas.microsoft.com/office/powerpoint/2010/main" val="318096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C66FE-6BC3-410C-93E8-FA0285189D1B}"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10948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869D4-4440-584C-A7AE-159F42FBEF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60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4F7D5-460A-F942-8AF3-433C11C5D07C}"/>
              </a:ext>
            </a:extLst>
          </p:cNvPr>
          <p:cNvSpPr/>
          <p:nvPr userDrawn="1"/>
        </p:nvSpPr>
        <p:spPr>
          <a:xfrm>
            <a:off x="0" y="0"/>
            <a:ext cx="2286000"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C5BD9B-0D75-DB4B-B450-31B673304FB3}"/>
              </a:ext>
            </a:extLst>
          </p:cNvPr>
          <p:cNvPicPr>
            <a:picLocks noChangeAspect="1"/>
          </p:cNvPicPr>
          <p:nvPr userDrawn="1"/>
        </p:nvPicPr>
        <p:blipFill>
          <a:blip r:embed="rId2"/>
          <a:stretch>
            <a:fillRect/>
          </a:stretch>
        </p:blipFill>
        <p:spPr>
          <a:xfrm>
            <a:off x="2286000" y="0"/>
            <a:ext cx="6858000" cy="5143500"/>
          </a:xfrm>
          <a:prstGeom prst="rect">
            <a:avLst/>
          </a:prstGeom>
        </p:spPr>
      </p:pic>
      <p:sp>
        <p:nvSpPr>
          <p:cNvPr id="2" name="Title 1"/>
          <p:cNvSpPr>
            <a:spLocks noGrp="1"/>
          </p:cNvSpPr>
          <p:nvPr>
            <p:ph type="ctrTitle"/>
          </p:nvPr>
        </p:nvSpPr>
        <p:spPr>
          <a:xfrm>
            <a:off x="318041" y="1220949"/>
            <a:ext cx="3714699" cy="2217532"/>
          </a:xfrm>
          <a:prstGeom prst="rect">
            <a:avLst/>
          </a:prstGeom>
        </p:spPr>
        <p:txBody>
          <a:bodyPr anchor="b" anchorCtr="0">
            <a:normAutofit/>
          </a:bodyPr>
          <a:lstStyle>
            <a:lvl1pPr algn="l">
              <a:lnSpc>
                <a:spcPct val="80000"/>
              </a:lnSpc>
              <a:defRPr sz="3600" b="1">
                <a:solidFill>
                  <a:schemeClr val="bg1"/>
                </a:solidFill>
              </a:defRPr>
            </a:lvl1pPr>
          </a:lstStyle>
          <a:p>
            <a:r>
              <a:rPr lang="en-CA"/>
              <a:t>Click to edit Master title style</a:t>
            </a:r>
            <a:endParaRPr lang="en-US"/>
          </a:p>
        </p:txBody>
      </p:sp>
      <p:sp>
        <p:nvSpPr>
          <p:cNvPr id="3" name="Subtitle 2"/>
          <p:cNvSpPr>
            <a:spLocks noGrp="1"/>
          </p:cNvSpPr>
          <p:nvPr>
            <p:ph type="subTitle" idx="1"/>
          </p:nvPr>
        </p:nvSpPr>
        <p:spPr>
          <a:xfrm>
            <a:off x="318040" y="3579675"/>
            <a:ext cx="5566944"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CA"/>
              <a:t>Click to edit Master subtitle</a:t>
            </a:r>
            <a:endParaRPr lang="en-US"/>
          </a:p>
        </p:txBody>
      </p:sp>
      <p:sp>
        <p:nvSpPr>
          <p:cNvPr id="12" name="Date Placeholder 3">
            <a:extLst>
              <a:ext uri="{FF2B5EF4-FFF2-40B4-BE49-F238E27FC236}">
                <a16:creationId xmlns:a16="http://schemas.microsoft.com/office/drawing/2014/main" id="{846D55F0-7E37-3A4A-84A3-6649948811BB}"/>
              </a:ext>
            </a:extLst>
          </p:cNvPr>
          <p:cNvSpPr txBox="1">
            <a:spLocks/>
          </p:cNvSpPr>
          <p:nvPr userDrawn="1"/>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3" name="Slide Number Placeholder 5">
            <a:extLst>
              <a:ext uri="{FF2B5EF4-FFF2-40B4-BE49-F238E27FC236}">
                <a16:creationId xmlns:a16="http://schemas.microsoft.com/office/drawing/2014/main" id="{51FFC502-AFEE-5E4F-9DB7-78C93C7B03BC}"/>
              </a:ext>
            </a:extLst>
          </p:cNvPr>
          <p:cNvSpPr txBox="1">
            <a:spLocks/>
          </p:cNvSpPr>
          <p:nvPr userDrawn="1"/>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9" name="Picture 8">
            <a:extLst>
              <a:ext uri="{FF2B5EF4-FFF2-40B4-BE49-F238E27FC236}">
                <a16:creationId xmlns:a16="http://schemas.microsoft.com/office/drawing/2014/main" id="{989C8281-B0A3-CC4C-90B4-D4DAE291D8F2}"/>
              </a:ext>
            </a:extLst>
          </p:cNvPr>
          <p:cNvPicPr>
            <a:picLocks noChangeAspect="1"/>
          </p:cNvPicPr>
          <p:nvPr userDrawn="1"/>
        </p:nvPicPr>
        <p:blipFill>
          <a:blip r:embed="rId3"/>
          <a:stretch>
            <a:fillRect/>
          </a:stretch>
        </p:blipFill>
        <p:spPr>
          <a:xfrm>
            <a:off x="250176" y="304040"/>
            <a:ext cx="2205732" cy="916909"/>
          </a:xfrm>
          <a:prstGeom prst="rect">
            <a:avLst/>
          </a:prstGeom>
        </p:spPr>
      </p:pic>
    </p:spTree>
    <p:extLst>
      <p:ext uri="{BB962C8B-B14F-4D97-AF65-F5344CB8AC3E}">
        <p14:creationId xmlns:p14="http://schemas.microsoft.com/office/powerpoint/2010/main" val="415359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p:nvSpPr>
        <p:spPr>
          <a:xfrm>
            <a:off x="-1" y="0"/>
            <a:ext cx="2473569"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4" y="1220949"/>
            <a:ext cx="7020604" cy="2217532"/>
          </a:xfrm>
          <a:prstGeom prst="rect">
            <a:avLst/>
          </a:prstGeom>
        </p:spPr>
        <p:txBody>
          <a:bodyPr anchor="b" anchorCtr="0">
            <a:normAutofit/>
          </a:bodyPr>
          <a:lstStyle>
            <a:lvl1pPr algn="l">
              <a:lnSpc>
                <a:spcPct val="80000"/>
              </a:lnSpc>
              <a:defRPr sz="36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3" y="3579675"/>
            <a:ext cx="7020607" cy="746164"/>
          </a:xfrm>
          <a:prstGeom prst="rect">
            <a:avLst/>
          </a:prstGeom>
        </p:spPr>
        <p:txBody>
          <a:bodyPr anchor="ctr">
            <a:normAutofit/>
          </a:bodyPr>
          <a:lstStyle>
            <a:lvl1pPr marL="0" indent="0" algn="l">
              <a:lnSpc>
                <a:spcPct val="110000"/>
              </a:lnSpc>
              <a:buNone/>
              <a:defRPr sz="2100">
                <a:solidFill>
                  <a:schemeClr val="bg1"/>
                </a:solidFill>
              </a:defRPr>
            </a:lvl1pPr>
            <a:lvl2pPr marL="257162" indent="0" algn="ctr">
              <a:buNone/>
              <a:defRPr>
                <a:solidFill>
                  <a:schemeClr val="tx1">
                    <a:tint val="75000"/>
                  </a:schemeClr>
                </a:solidFill>
              </a:defRPr>
            </a:lvl2pPr>
            <a:lvl3pPr marL="514325" indent="0" algn="ctr">
              <a:buNone/>
              <a:defRPr>
                <a:solidFill>
                  <a:schemeClr val="tx1">
                    <a:tint val="75000"/>
                  </a:schemeClr>
                </a:solidFill>
              </a:defRPr>
            </a:lvl3pPr>
            <a:lvl4pPr marL="771487" indent="0" algn="ctr">
              <a:buNone/>
              <a:defRPr>
                <a:solidFill>
                  <a:schemeClr val="tx1">
                    <a:tint val="75000"/>
                  </a:schemeClr>
                </a:solidFill>
              </a:defRPr>
            </a:lvl4pPr>
            <a:lvl5pPr marL="1028649" indent="0" algn="ctr">
              <a:buNone/>
              <a:defRPr>
                <a:solidFill>
                  <a:schemeClr val="tx1">
                    <a:tint val="75000"/>
                  </a:schemeClr>
                </a:solidFill>
              </a:defRPr>
            </a:lvl5pPr>
            <a:lvl6pPr marL="1285811" indent="0" algn="ctr">
              <a:buNone/>
              <a:defRPr>
                <a:solidFill>
                  <a:schemeClr val="tx1">
                    <a:tint val="75000"/>
                  </a:schemeClr>
                </a:solidFill>
              </a:defRPr>
            </a:lvl6pPr>
            <a:lvl7pPr marL="1542974" indent="0" algn="ctr">
              <a:buNone/>
              <a:defRPr>
                <a:solidFill>
                  <a:schemeClr val="tx1">
                    <a:tint val="75000"/>
                  </a:schemeClr>
                </a:solidFill>
              </a:defRPr>
            </a:lvl7pPr>
            <a:lvl8pPr marL="1800135" indent="0" algn="ctr">
              <a:buNone/>
              <a:defRPr>
                <a:solidFill>
                  <a:schemeClr val="tx1">
                    <a:tint val="75000"/>
                  </a:schemeClr>
                </a:solidFill>
              </a:defRPr>
            </a:lvl8pPr>
            <a:lvl9pPr marL="205729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7963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3" y="1200151"/>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1"/>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E03A30F5-949B-994F-AAB4-BD31829665F2}"/>
              </a:ext>
            </a:extLst>
          </p:cNvPr>
          <p:cNvSpPr>
            <a:spLocks noGrp="1"/>
          </p:cNvSpPr>
          <p:nvPr>
            <p:ph type="sldNum" sz="quarter" idx="12"/>
          </p:nvPr>
        </p:nvSpPr>
        <p:spPr>
          <a:xfrm>
            <a:off x="8346835" y="4727500"/>
            <a:ext cx="479129" cy="222230"/>
          </a:xfrm>
          <a:prstGeom prst="rect">
            <a:avLst/>
          </a:prstGeom>
        </p:spPr>
        <p:txBody>
          <a:bodyPr anchor="b" anchorCtr="0"/>
          <a:lstStyle>
            <a:lvl1pPr algn="r">
              <a:defRPr sz="788">
                <a:solidFill>
                  <a:srgbClr val="4AB137"/>
                </a:solidFill>
              </a:defRPr>
            </a:lvl1pPr>
          </a:lstStyle>
          <a:p>
            <a:fld id="{98AF4695-8BA9-47CE-A85C-84B040D1FADF}" type="slidenum">
              <a:rPr lang="en-CA" smtClean="0"/>
              <a:t>‹#›</a:t>
            </a:fld>
            <a:endParaRPr lang="en-CA"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p>
        </p:txBody>
      </p:sp>
    </p:spTree>
    <p:extLst>
      <p:ext uri="{BB962C8B-B14F-4D97-AF65-F5344CB8AC3E}">
        <p14:creationId xmlns:p14="http://schemas.microsoft.com/office/powerpoint/2010/main" val="183584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C8BB207-4E42-5A41-9293-ED25B4F343C5}"/>
              </a:ext>
            </a:extLst>
          </p:cNvPr>
          <p:cNvSpPr>
            <a:spLocks noGrp="1"/>
          </p:cNvSpPr>
          <p:nvPr>
            <p:ph type="sldNum" sz="quarter" idx="12"/>
          </p:nvPr>
        </p:nvSpPr>
        <p:spPr>
          <a:xfrm>
            <a:off x="8346835" y="4727500"/>
            <a:ext cx="479129" cy="222230"/>
          </a:xfrm>
          <a:prstGeom prst="rect">
            <a:avLst/>
          </a:prstGeom>
        </p:spPr>
        <p:txBody>
          <a:bodyPr anchor="b" anchorCtr="0"/>
          <a:lstStyle>
            <a:lvl1pPr algn="r">
              <a:defRPr sz="788">
                <a:solidFill>
                  <a:srgbClr val="4AB137"/>
                </a:solidFill>
              </a:defRPr>
            </a:lvl1pPr>
          </a:lstStyle>
          <a:p>
            <a:fld id="{98AF4695-8BA9-47CE-A85C-84B040D1FADF}" type="slidenum">
              <a:rPr lang="en-CA" smtClean="0"/>
              <a:t>‹#›</a:t>
            </a:fld>
            <a:endParaRPr lang="en-CA" dirty="0"/>
          </a:p>
        </p:txBody>
      </p:sp>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p>
        </p:txBody>
      </p:sp>
    </p:spTree>
    <p:extLst>
      <p:ext uri="{BB962C8B-B14F-4D97-AF65-F5344CB8AC3E}">
        <p14:creationId xmlns:p14="http://schemas.microsoft.com/office/powerpoint/2010/main" val="267383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0FE6D6D-83D1-4C42-90A0-55D4C74FA925}"/>
              </a:ext>
            </a:extLst>
          </p:cNvPr>
          <p:cNvSpPr>
            <a:spLocks noGrp="1"/>
          </p:cNvSpPr>
          <p:nvPr>
            <p:ph type="dt" sz="half" idx="10"/>
          </p:nvPr>
        </p:nvSpPr>
        <p:spPr>
          <a:xfrm>
            <a:off x="318043" y="4727506"/>
            <a:ext cx="1018391" cy="222231"/>
          </a:xfrm>
          <a:prstGeom prst="rect">
            <a:avLst/>
          </a:prstGeom>
        </p:spPr>
        <p:txBody>
          <a:bodyPr anchor="b" anchorCtr="0"/>
          <a:lstStyle>
            <a:lvl1pPr>
              <a:defRPr sz="900">
                <a:solidFill>
                  <a:srgbClr val="4AB137"/>
                </a:solidFill>
              </a:defRPr>
            </a:lvl1pPr>
          </a:lstStyle>
          <a:p>
            <a:fld id="{892D116A-B780-4FFF-9C4D-67D6C4ED3063}" type="datetimeFigureOut">
              <a:rPr lang="en-CA" smtClean="0"/>
              <a:t>2021-01-20</a:t>
            </a:fld>
            <a:endParaRPr lang="en-CA" dirty="0"/>
          </a:p>
        </p:txBody>
      </p:sp>
      <p:sp>
        <p:nvSpPr>
          <p:cNvPr id="9" name="Slide Number Placeholder 5">
            <a:extLst>
              <a:ext uri="{FF2B5EF4-FFF2-40B4-BE49-F238E27FC236}">
                <a16:creationId xmlns:a16="http://schemas.microsoft.com/office/drawing/2014/main" id="{AD18064D-B8B3-FA48-9F9E-CDDA3C94EBD7}"/>
              </a:ext>
            </a:extLst>
          </p:cNvPr>
          <p:cNvSpPr>
            <a:spLocks noGrp="1"/>
          </p:cNvSpPr>
          <p:nvPr>
            <p:ph type="sldNum" sz="quarter" idx="12"/>
          </p:nvPr>
        </p:nvSpPr>
        <p:spPr>
          <a:xfrm>
            <a:off x="8346835" y="4727500"/>
            <a:ext cx="479129" cy="222230"/>
          </a:xfrm>
          <a:prstGeom prst="rect">
            <a:avLst/>
          </a:prstGeom>
        </p:spPr>
        <p:txBody>
          <a:bodyPr anchor="b" anchorCtr="0"/>
          <a:lstStyle>
            <a:lvl1pPr algn="r">
              <a:defRPr sz="788">
                <a:solidFill>
                  <a:srgbClr val="4AB137"/>
                </a:solidFill>
              </a:defRPr>
            </a:lvl1pPr>
          </a:lstStyle>
          <a:p>
            <a:fld id="{98AF4695-8BA9-47CE-A85C-84B040D1FADF}" type="slidenum">
              <a:rPr lang="en-CA" smtClean="0"/>
              <a:t>‹#›</a:t>
            </a:fld>
            <a:endParaRPr lang="en-CA" dirty="0"/>
          </a:p>
        </p:txBody>
      </p:sp>
      <p:sp>
        <p:nvSpPr>
          <p:cNvPr id="10" name="Footer Placeholder 4">
            <a:extLst>
              <a:ext uri="{FF2B5EF4-FFF2-40B4-BE49-F238E27FC236}">
                <a16:creationId xmlns:a16="http://schemas.microsoft.com/office/drawing/2014/main" id="{419330CD-9584-7547-A0EE-E945FE00B33F}"/>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199541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B6C-21C6-433A-B6A7-925A6AF3C54E}"/>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093D52F8-C036-40F3-B275-DFAA00523D8F}"/>
              </a:ext>
            </a:extLst>
          </p:cNvPr>
          <p:cNvSpPr>
            <a:spLocks noGrp="1"/>
          </p:cNvSpPr>
          <p:nvPr>
            <p:ph type="sldNum" sz="quarter" idx="10"/>
          </p:nvPr>
        </p:nvSpPr>
        <p:spPr/>
        <p:txBody>
          <a:bodyPr/>
          <a:lstStyle/>
          <a:p>
            <a:fld id="{D90C1701-3AC4-DC48-97AE-651E8E290905}" type="slidenum">
              <a:rPr lang="en-US" smtClean="0"/>
              <a:pPr/>
              <a:t>‹#›</a:t>
            </a:fld>
            <a:endParaRPr lang="en-US" dirty="0"/>
          </a:p>
        </p:txBody>
      </p:sp>
    </p:spTree>
    <p:extLst>
      <p:ext uri="{BB962C8B-B14F-4D97-AF65-F5344CB8AC3E}">
        <p14:creationId xmlns:p14="http://schemas.microsoft.com/office/powerpoint/2010/main" val="13967771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3677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B6C-21C6-433A-B6A7-925A6AF3C54E}"/>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093D52F8-C036-40F3-B275-DFAA00523D8F}"/>
              </a:ext>
            </a:extLst>
          </p:cNvPr>
          <p:cNvSpPr>
            <a:spLocks noGrp="1"/>
          </p:cNvSpPr>
          <p:nvPr>
            <p:ph type="sldNum" sz="quarter" idx="10"/>
          </p:nvPr>
        </p:nvSpPr>
        <p:spPr/>
        <p:txBody>
          <a:bodyPr/>
          <a:lstStyle/>
          <a:p>
            <a:fld id="{D90C1701-3AC4-DC48-97AE-651E8E290905}" type="slidenum">
              <a:rPr lang="en-US" smtClean="0"/>
              <a:pPr/>
              <a:t>‹#›</a:t>
            </a:fld>
            <a:endParaRPr lang="en-US" dirty="0"/>
          </a:p>
        </p:txBody>
      </p:sp>
    </p:spTree>
    <p:extLst>
      <p:ext uri="{BB962C8B-B14F-4D97-AF65-F5344CB8AC3E}">
        <p14:creationId xmlns:p14="http://schemas.microsoft.com/office/powerpoint/2010/main" val="38668008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2E19-7E48-48AF-AE2C-9755CFE8FDFB}"/>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306B5ECF-7847-4146-B66E-4240C70461F4}"/>
              </a:ext>
            </a:extLst>
          </p:cNvPr>
          <p:cNvSpPr>
            <a:spLocks noGrp="1"/>
          </p:cNvSpPr>
          <p:nvPr>
            <p:ph type="ftr" sz="quarter" idx="10"/>
          </p:nvPr>
        </p:nvSpPr>
        <p:spPr/>
        <p:txBody>
          <a:bodyPr/>
          <a:lstStyle/>
          <a:p>
            <a:endParaRPr lang="en-US" dirty="0"/>
          </a:p>
        </p:txBody>
      </p:sp>
      <p:sp>
        <p:nvSpPr>
          <p:cNvPr id="4" name="Rectangle 3">
            <a:extLst>
              <a:ext uri="{FF2B5EF4-FFF2-40B4-BE49-F238E27FC236}">
                <a16:creationId xmlns:a16="http://schemas.microsoft.com/office/drawing/2014/main" id="{FC39D5B4-0BD6-4ACA-913E-09F50932FB04}"/>
              </a:ext>
            </a:extLst>
          </p:cNvPr>
          <p:cNvSpPr/>
          <p:nvPr userDrawn="1"/>
        </p:nvSpPr>
        <p:spPr>
          <a:xfrm>
            <a:off x="6108192" y="4608577"/>
            <a:ext cx="2011680" cy="446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spTree>
    <p:extLst>
      <p:ext uri="{BB962C8B-B14F-4D97-AF65-F5344CB8AC3E}">
        <p14:creationId xmlns:p14="http://schemas.microsoft.com/office/powerpoint/2010/main" val="130412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_no text">
    <p:spTree>
      <p:nvGrpSpPr>
        <p:cNvPr id="1" name=""/>
        <p:cNvGrpSpPr/>
        <p:nvPr/>
      </p:nvGrpSpPr>
      <p:grpSpPr>
        <a:xfrm>
          <a:off x="0" y="0"/>
          <a:ext cx="0" cy="0"/>
          <a:chOff x="0" y="0"/>
          <a:chExt cx="0" cy="0"/>
        </a:xfrm>
      </p:grpSpPr>
      <p:sp>
        <p:nvSpPr>
          <p:cNvPr id="2" name="Title 1"/>
          <p:cNvSpPr>
            <a:spLocks noGrp="1"/>
          </p:cNvSpPr>
          <p:nvPr>
            <p:ph type="title"/>
          </p:nvPr>
        </p:nvSpPr>
        <p:spPr>
          <a:xfrm>
            <a:off x="420624" y="87474"/>
            <a:ext cx="7543800" cy="378042"/>
          </a:xfrm>
          <a:prstGeom prst="rect">
            <a:avLst/>
          </a:prstGeom>
        </p:spPr>
        <p:txBody>
          <a:bodyPr>
            <a:noAutofit/>
          </a:bodyPr>
          <a:lstStyle>
            <a:lvl1pPr>
              <a:defRPr lang="en-US" sz="2700" b="0" kern="1200" smtClean="0">
                <a:solidFill>
                  <a:schemeClr val="tx1"/>
                </a:solidFill>
                <a:latin typeface="Century Gothic" panose="020B0502020202020204" pitchFamily="34" charset="0"/>
                <a:ea typeface="+mj-ea"/>
                <a:cs typeface="+mj-cs"/>
              </a:defRPr>
            </a:lvl1pPr>
          </a:lstStyle>
          <a:p>
            <a:r>
              <a:rPr lang="en-US"/>
              <a:t>Click to edit Master title style</a:t>
            </a:r>
          </a:p>
        </p:txBody>
      </p:sp>
      <p:sp>
        <p:nvSpPr>
          <p:cNvPr id="7" name="Rectangle 6"/>
          <p:cNvSpPr/>
          <p:nvPr userDrawn="1"/>
        </p:nvSpPr>
        <p:spPr>
          <a:xfrm>
            <a:off x="0" y="3"/>
            <a:ext cx="373486" cy="50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n>
                <a:solidFill>
                  <a:schemeClr val="accent5">
                    <a:lumMod val="50000"/>
                  </a:schemeClr>
                </a:solidFill>
              </a:ln>
              <a:solidFill>
                <a:schemeClr val="accent5">
                  <a:lumMod val="50000"/>
                </a:schemeClr>
              </a:solidFill>
              <a:latin typeface="Segoe UI Light" panose="020B0502040204020203" pitchFamily="34" charset="0"/>
            </a:endParaRPr>
          </a:p>
        </p:txBody>
      </p:sp>
      <p:sp>
        <p:nvSpPr>
          <p:cNvPr id="5" name="Slide Number Placeholder 5"/>
          <p:cNvSpPr>
            <a:spLocks noGrp="1"/>
          </p:cNvSpPr>
          <p:nvPr>
            <p:ph type="sldNum" sz="quarter" idx="4"/>
          </p:nvPr>
        </p:nvSpPr>
        <p:spPr>
          <a:xfrm>
            <a:off x="8028386" y="4935840"/>
            <a:ext cx="984019" cy="273844"/>
          </a:xfrm>
          <a:prstGeom prst="rect">
            <a:avLst/>
          </a:prstGeom>
        </p:spPr>
        <p:txBody>
          <a:bodyPr vert="horz" lIns="91440" tIns="45720" rIns="91440" bIns="45720" rtlCol="0" anchor="ctr"/>
          <a:lstStyle>
            <a:lvl1pPr algn="r">
              <a:defRPr sz="619">
                <a:solidFill>
                  <a:srgbClr val="FFFFFF"/>
                </a:solidFill>
              </a:defRPr>
            </a:lvl1pPr>
          </a:lstStyle>
          <a:p>
            <a:fld id="{56969FB6-8607-469E-84BB-4E9214D062C9}" type="slidenum">
              <a:rPr lang="en-US" smtClean="0"/>
              <a:pPr/>
              <a:t>‹#›</a:t>
            </a:fld>
            <a:endParaRPr lang="en-US" dirty="0"/>
          </a:p>
        </p:txBody>
      </p:sp>
    </p:spTree>
    <p:extLst>
      <p:ext uri="{BB962C8B-B14F-4D97-AF65-F5344CB8AC3E}">
        <p14:creationId xmlns:p14="http://schemas.microsoft.com/office/powerpoint/2010/main" val="1849951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8" indent="0">
              <a:buNone/>
              <a:defRPr sz="900"/>
            </a:lvl2pPr>
            <a:lvl3pPr marL="685817" indent="0">
              <a:buNone/>
              <a:defRPr sz="750"/>
            </a:lvl3pPr>
            <a:lvl4pPr marL="1028725" indent="0">
              <a:buNone/>
              <a:defRPr sz="675"/>
            </a:lvl4pPr>
            <a:lvl5pPr marL="1371633" indent="0">
              <a:buNone/>
              <a:defRPr sz="675"/>
            </a:lvl5pPr>
            <a:lvl6pPr marL="1714541" indent="0">
              <a:buNone/>
              <a:defRPr sz="675"/>
            </a:lvl6pPr>
            <a:lvl7pPr marL="2057450" indent="0">
              <a:buNone/>
              <a:defRPr sz="675"/>
            </a:lvl7pPr>
            <a:lvl8pPr marL="2400357" indent="0">
              <a:buNone/>
              <a:defRPr sz="675"/>
            </a:lvl8pPr>
            <a:lvl9pPr marL="2743265"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0D222CC-7F3F-334A-B51E-9668688D4F6F}" type="datetime1">
              <a:rPr lang="en-CA" smtClean="0"/>
              <a:t>2021-01-20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0C1701-3AC4-DC48-97AE-651E8E290905}" type="slidenum">
              <a:rPr lang="en-US" smtClean="0"/>
              <a:t>‹#›</a:t>
            </a:fld>
            <a:endParaRPr lang="en-US" dirty="0"/>
          </a:p>
        </p:txBody>
      </p:sp>
    </p:spTree>
    <p:extLst>
      <p:ext uri="{BB962C8B-B14F-4D97-AF65-F5344CB8AC3E}">
        <p14:creationId xmlns:p14="http://schemas.microsoft.com/office/powerpoint/2010/main" val="381715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a:t>Click to edit Master title style</a:t>
            </a:r>
            <a:endParaRPr lang="en-US"/>
          </a:p>
        </p:txBody>
      </p:sp>
      <p:sp>
        <p:nvSpPr>
          <p:cNvPr id="3" name="Content Placeholder 2"/>
          <p:cNvSpPr>
            <a:spLocks noGrp="1"/>
          </p:cNvSpPr>
          <p:nvPr>
            <p:ph idx="1"/>
          </p:nvPr>
        </p:nvSpPr>
        <p:spPr>
          <a:xfrm>
            <a:off x="318040" y="1200151"/>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 Second level</a:t>
            </a:r>
          </a:p>
          <a:p>
            <a:pPr lvl="2"/>
            <a:r>
              <a:rPr lang="en-CA"/>
              <a:t> Third level</a:t>
            </a:r>
          </a:p>
          <a:p>
            <a:pPr lvl="3"/>
            <a:r>
              <a:rPr lang="en-CA"/>
              <a:t> Fourth level</a:t>
            </a:r>
          </a:p>
          <a:p>
            <a:pPr lvl="4"/>
            <a:r>
              <a:rPr lang="en-CA"/>
              <a:t> Fifth level</a:t>
            </a:r>
            <a:endParaRPr lang="en-US"/>
          </a:p>
        </p:txBody>
      </p:sp>
      <p:sp>
        <p:nvSpPr>
          <p:cNvPr id="7" name="Date Placeholder 3">
            <a:extLst>
              <a:ext uri="{FF2B5EF4-FFF2-40B4-BE49-F238E27FC236}">
                <a16:creationId xmlns:a16="http://schemas.microsoft.com/office/drawing/2014/main" id="{D31D249B-25F2-BA41-80F6-1643F11B731A}"/>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E402D8DF-33C8-41F4-A330-18B785839883}" type="datetime1">
              <a:rPr lang="en-CA" smtClean="0"/>
              <a:t>2021-01-20</a:t>
            </a:fld>
            <a:endParaRPr lang="en-US" dirty="0"/>
          </a:p>
        </p:txBody>
      </p:sp>
      <p:sp>
        <p:nvSpPr>
          <p:cNvPr id="8" name="Slide Number Placeholder 5">
            <a:extLst>
              <a:ext uri="{FF2B5EF4-FFF2-40B4-BE49-F238E27FC236}">
                <a16:creationId xmlns:a16="http://schemas.microsoft.com/office/drawing/2014/main" id="{C2D12CE2-1679-C547-995E-F36E16B6C42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3808731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4F7D5-460A-F942-8AF3-433C11C5D07C}"/>
              </a:ext>
            </a:extLst>
          </p:cNvPr>
          <p:cNvSpPr/>
          <p:nvPr/>
        </p:nvSpPr>
        <p:spPr>
          <a:xfrm>
            <a:off x="0" y="0"/>
            <a:ext cx="2286000"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97C5BD9B-0D75-DB4B-B450-31B673304FB3}"/>
              </a:ext>
            </a:extLst>
          </p:cNvPr>
          <p:cNvPicPr>
            <a:picLocks noChangeAspect="1"/>
          </p:cNvPicPr>
          <p:nvPr/>
        </p:nvPicPr>
        <p:blipFill>
          <a:blip r:embed="rId2"/>
          <a:stretch>
            <a:fillRect/>
          </a:stretch>
        </p:blipFill>
        <p:spPr>
          <a:xfrm>
            <a:off x="2286000" y="0"/>
            <a:ext cx="6858000" cy="5143500"/>
          </a:xfrm>
          <a:prstGeom prst="rect">
            <a:avLst/>
          </a:prstGeom>
        </p:spPr>
      </p:pic>
      <p:sp>
        <p:nvSpPr>
          <p:cNvPr id="2" name="Title 1"/>
          <p:cNvSpPr>
            <a:spLocks noGrp="1"/>
          </p:cNvSpPr>
          <p:nvPr>
            <p:ph type="ctrTitle"/>
          </p:nvPr>
        </p:nvSpPr>
        <p:spPr>
          <a:xfrm>
            <a:off x="318041" y="1220950"/>
            <a:ext cx="3714699" cy="2217533"/>
          </a:xfrm>
          <a:prstGeom prst="rect">
            <a:avLst/>
          </a:prstGeom>
        </p:spPr>
        <p:txBody>
          <a:bodyPr anchor="b" anchorCtr="0">
            <a:normAutofit/>
          </a:bodyPr>
          <a:lstStyle>
            <a:lvl1pPr algn="l">
              <a:lnSpc>
                <a:spcPct val="80000"/>
              </a:lnSpc>
              <a:defRPr sz="3599"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18041" y="3579676"/>
            <a:ext cx="5566944" cy="746165"/>
          </a:xfrm>
          <a:prstGeom prst="rect">
            <a:avLst/>
          </a:prstGeom>
        </p:spPr>
        <p:txBody>
          <a:bodyPr anchor="ctr">
            <a:normAutofit/>
          </a:bodyPr>
          <a:lstStyle>
            <a:lvl1pPr marL="0" indent="0" algn="l">
              <a:lnSpc>
                <a:spcPct val="110000"/>
              </a:lnSpc>
              <a:buNone/>
              <a:defRPr sz="2100">
                <a:solidFill>
                  <a:schemeClr val="bg1"/>
                </a:solidFill>
              </a:defRPr>
            </a:lvl1pPr>
            <a:lvl2pPr marL="257108" indent="0" algn="ctr">
              <a:buNone/>
              <a:defRPr>
                <a:solidFill>
                  <a:schemeClr val="tx1">
                    <a:tint val="75000"/>
                  </a:schemeClr>
                </a:solidFill>
              </a:defRPr>
            </a:lvl2pPr>
            <a:lvl3pPr marL="514215" indent="0" algn="ctr">
              <a:buNone/>
              <a:defRPr>
                <a:solidFill>
                  <a:schemeClr val="tx1">
                    <a:tint val="75000"/>
                  </a:schemeClr>
                </a:solidFill>
              </a:defRPr>
            </a:lvl3pPr>
            <a:lvl4pPr marL="771323" indent="0" algn="ctr">
              <a:buNone/>
              <a:defRPr>
                <a:solidFill>
                  <a:schemeClr val="tx1">
                    <a:tint val="75000"/>
                  </a:schemeClr>
                </a:solidFill>
              </a:defRPr>
            </a:lvl4pPr>
            <a:lvl5pPr marL="1028430" indent="0" algn="ctr">
              <a:buNone/>
              <a:defRPr>
                <a:solidFill>
                  <a:schemeClr val="tx1">
                    <a:tint val="75000"/>
                  </a:schemeClr>
                </a:solidFill>
              </a:defRPr>
            </a:lvl5pPr>
            <a:lvl6pPr marL="1285538" indent="0" algn="ctr">
              <a:buNone/>
              <a:defRPr>
                <a:solidFill>
                  <a:schemeClr val="tx1">
                    <a:tint val="75000"/>
                  </a:schemeClr>
                </a:solidFill>
              </a:defRPr>
            </a:lvl6pPr>
            <a:lvl7pPr marL="1542646" indent="0" algn="ctr">
              <a:buNone/>
              <a:defRPr>
                <a:solidFill>
                  <a:schemeClr val="tx1">
                    <a:tint val="75000"/>
                  </a:schemeClr>
                </a:solidFill>
              </a:defRPr>
            </a:lvl7pPr>
            <a:lvl8pPr marL="1799753" indent="0" algn="ctr">
              <a:buNone/>
              <a:defRPr>
                <a:solidFill>
                  <a:schemeClr val="tx1">
                    <a:tint val="75000"/>
                  </a:schemeClr>
                </a:solidFill>
              </a:defRPr>
            </a:lvl8pPr>
            <a:lvl9pPr marL="2056859"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846D55F0-7E37-3A4A-84A3-6649948811BB}"/>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3" name="Slide Number Placeholder 5">
            <a:extLst>
              <a:ext uri="{FF2B5EF4-FFF2-40B4-BE49-F238E27FC236}">
                <a16:creationId xmlns:a16="http://schemas.microsoft.com/office/drawing/2014/main" id="{51FFC502-AFEE-5E4F-9DB7-78C93C7B03BC}"/>
              </a:ext>
            </a:extLst>
          </p:cNvPr>
          <p:cNvSpPr txBox="1">
            <a:spLocks/>
          </p:cNvSpPr>
          <p:nvPr/>
        </p:nvSpPr>
        <p:spPr>
          <a:xfrm>
            <a:off x="8380076"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6" name="Picture 5">
            <a:extLst>
              <a:ext uri="{FF2B5EF4-FFF2-40B4-BE49-F238E27FC236}">
                <a16:creationId xmlns:a16="http://schemas.microsoft.com/office/drawing/2014/main" id="{C6B9FAB6-5304-4148-8836-4AFA6A624CA9}"/>
              </a:ext>
            </a:extLst>
          </p:cNvPr>
          <p:cNvPicPr>
            <a:picLocks noChangeAspect="1"/>
          </p:cNvPicPr>
          <p:nvPr/>
        </p:nvPicPr>
        <p:blipFill>
          <a:blip r:embed="rId3"/>
          <a:stretch>
            <a:fillRect/>
          </a:stretch>
        </p:blipFill>
        <p:spPr>
          <a:xfrm>
            <a:off x="318040" y="313174"/>
            <a:ext cx="1687572" cy="649670"/>
          </a:xfrm>
          <a:prstGeom prst="rect">
            <a:avLst/>
          </a:prstGeom>
        </p:spPr>
      </p:pic>
      <p:sp>
        <p:nvSpPr>
          <p:cNvPr id="9" name="Rectangle 8">
            <a:extLst>
              <a:ext uri="{FF2B5EF4-FFF2-40B4-BE49-F238E27FC236}">
                <a16:creationId xmlns:a16="http://schemas.microsoft.com/office/drawing/2014/main" id="{12D294F6-8114-4295-88B3-0BBAB19180B1}"/>
              </a:ext>
            </a:extLst>
          </p:cNvPr>
          <p:cNvSpPr/>
          <p:nvPr/>
        </p:nvSpPr>
        <p:spPr>
          <a:xfrm>
            <a:off x="0" y="0"/>
            <a:ext cx="2286000" cy="5143500"/>
          </a:xfrm>
          <a:prstGeom prst="rect">
            <a:avLst/>
          </a:prstGeom>
          <a:solidFill>
            <a:srgbClr val="11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0F6015B5-5E3E-4998-A414-140957172D61}"/>
              </a:ext>
            </a:extLst>
          </p:cNvPr>
          <p:cNvPicPr>
            <a:picLocks noChangeAspect="1"/>
          </p:cNvPicPr>
          <p:nvPr/>
        </p:nvPicPr>
        <p:blipFill>
          <a:blip r:embed="rId4"/>
          <a:srcRect/>
          <a:stretch/>
        </p:blipFill>
        <p:spPr>
          <a:xfrm>
            <a:off x="2286000" y="0"/>
            <a:ext cx="6858000" cy="5143500"/>
          </a:xfrm>
          <a:prstGeom prst="rect">
            <a:avLst/>
          </a:prstGeom>
        </p:spPr>
      </p:pic>
      <p:sp>
        <p:nvSpPr>
          <p:cNvPr id="14" name="Date Placeholder 3">
            <a:extLst>
              <a:ext uri="{FF2B5EF4-FFF2-40B4-BE49-F238E27FC236}">
                <a16:creationId xmlns:a16="http://schemas.microsoft.com/office/drawing/2014/main" id="{52B7A47F-CC88-44C0-A1E9-DB9DA27E33B8}"/>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5" name="Slide Number Placeholder 5">
            <a:extLst>
              <a:ext uri="{FF2B5EF4-FFF2-40B4-BE49-F238E27FC236}">
                <a16:creationId xmlns:a16="http://schemas.microsoft.com/office/drawing/2014/main" id="{2BA28768-5DD8-46EF-BBF1-47D0246FA449}"/>
              </a:ext>
            </a:extLst>
          </p:cNvPr>
          <p:cNvSpPr txBox="1">
            <a:spLocks/>
          </p:cNvSpPr>
          <p:nvPr/>
        </p:nvSpPr>
        <p:spPr>
          <a:xfrm>
            <a:off x="8380074"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16" name="Picture 15">
            <a:extLst>
              <a:ext uri="{FF2B5EF4-FFF2-40B4-BE49-F238E27FC236}">
                <a16:creationId xmlns:a16="http://schemas.microsoft.com/office/drawing/2014/main" id="{B988C995-BE55-44C1-9F13-5078D79F5D82}"/>
              </a:ext>
            </a:extLst>
          </p:cNvPr>
          <p:cNvPicPr>
            <a:picLocks noChangeAspect="1"/>
          </p:cNvPicPr>
          <p:nvPr/>
        </p:nvPicPr>
        <p:blipFill>
          <a:blip r:embed="rId5"/>
          <a:stretch>
            <a:fillRect/>
          </a:stretch>
        </p:blipFill>
        <p:spPr>
          <a:xfrm>
            <a:off x="405288" y="424301"/>
            <a:ext cx="2050621" cy="613633"/>
          </a:xfrm>
          <a:prstGeom prst="rect">
            <a:avLst/>
          </a:prstGeom>
        </p:spPr>
      </p:pic>
    </p:spTree>
    <p:extLst>
      <p:ext uri="{BB962C8B-B14F-4D97-AF65-F5344CB8AC3E}">
        <p14:creationId xmlns:p14="http://schemas.microsoft.com/office/powerpoint/2010/main" val="49077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2" y="263770"/>
            <a:ext cx="8507920" cy="936383"/>
          </a:xfrm>
          <a:prstGeom prst="rect">
            <a:avLst/>
          </a:prstGeom>
        </p:spPr>
        <p:txBody>
          <a:bodyPr anchor="ctr">
            <a:normAutofit/>
          </a:bodyPr>
          <a:lstStyle>
            <a:lvl1pPr>
              <a:defRPr sz="2699" b="1"/>
            </a:lvl1pPr>
          </a:lstStyle>
          <a:p>
            <a:r>
              <a:rPr lang="en-US"/>
              <a:t>Click to edit Master title style</a:t>
            </a:r>
            <a:endParaRPr lang="en-US" dirty="0"/>
          </a:p>
        </p:txBody>
      </p:sp>
      <p:sp>
        <p:nvSpPr>
          <p:cNvPr id="3" name="Content Placeholder 2"/>
          <p:cNvSpPr>
            <a:spLocks noGrp="1"/>
          </p:cNvSpPr>
          <p:nvPr>
            <p:ph idx="1"/>
          </p:nvPr>
        </p:nvSpPr>
        <p:spPr>
          <a:xfrm>
            <a:off x="318042" y="1200153"/>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31D249B-25F2-BA41-80F6-1643F11B731A}"/>
              </a:ext>
            </a:extLst>
          </p:cNvPr>
          <p:cNvSpPr>
            <a:spLocks noGrp="1"/>
          </p:cNvSpPr>
          <p:nvPr>
            <p:ph type="dt" sz="half" idx="10"/>
          </p:nvPr>
        </p:nvSpPr>
        <p:spPr>
          <a:xfrm>
            <a:off x="318044" y="4727507"/>
            <a:ext cx="1018391" cy="222231"/>
          </a:xfrm>
          <a:prstGeom prst="rect">
            <a:avLst/>
          </a:prstGeom>
        </p:spPr>
        <p:txBody>
          <a:bodyPr anchor="b" anchorCtr="0"/>
          <a:lstStyle>
            <a:lvl1pPr>
              <a:defRPr sz="900">
                <a:solidFill>
                  <a:srgbClr val="4AB137"/>
                </a:solidFill>
              </a:defRPr>
            </a:lvl1pPr>
          </a:lstStyle>
          <a:p>
            <a:fld id="{89C37BC1-042B-4118-9EBA-30A1C987D107}" type="datetimeFigureOut">
              <a:rPr lang="en-CA" smtClean="0"/>
              <a:t>2021-01-20</a:t>
            </a:fld>
            <a:endParaRPr lang="en-CA" dirty="0"/>
          </a:p>
        </p:txBody>
      </p:sp>
      <p:sp>
        <p:nvSpPr>
          <p:cNvPr id="8" name="Slide Number Placeholder 5">
            <a:extLst>
              <a:ext uri="{FF2B5EF4-FFF2-40B4-BE49-F238E27FC236}">
                <a16:creationId xmlns:a16="http://schemas.microsoft.com/office/drawing/2014/main" id="{C2D12CE2-1679-C547-995E-F36E16B6C425}"/>
              </a:ext>
            </a:extLst>
          </p:cNvPr>
          <p:cNvSpPr>
            <a:spLocks noGrp="1"/>
          </p:cNvSpPr>
          <p:nvPr>
            <p:ph type="sldNum" sz="quarter" idx="12"/>
          </p:nvPr>
        </p:nvSpPr>
        <p:spPr>
          <a:xfrm>
            <a:off x="8346836" y="4727502"/>
            <a:ext cx="479129" cy="222230"/>
          </a:xfrm>
          <a:prstGeom prst="rect">
            <a:avLst/>
          </a:prstGeom>
        </p:spPr>
        <p:txBody>
          <a:bodyPr anchor="b" anchorCtr="0"/>
          <a:lstStyle>
            <a:lvl1pPr algn="r">
              <a:defRPr sz="788">
                <a:solidFill>
                  <a:srgbClr val="4AB137"/>
                </a:solidFill>
              </a:defRPr>
            </a:lvl1pPr>
          </a:lstStyle>
          <a:p>
            <a:fld id="{67E4AB95-5B36-4742-9014-E9772540A263}" type="slidenum">
              <a:rPr lang="en-CA" smtClean="0"/>
              <a:t>‹#›</a:t>
            </a:fld>
            <a:endParaRPr lang="en-CA"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6"/>
            <a:ext cx="2895600" cy="234440"/>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94045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p:nvSpPr>
        <p:spPr>
          <a:xfrm>
            <a:off x="1" y="0"/>
            <a:ext cx="2473569"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4" y="1220950"/>
            <a:ext cx="7020604" cy="2217533"/>
          </a:xfrm>
          <a:prstGeom prst="rect">
            <a:avLst/>
          </a:prstGeom>
        </p:spPr>
        <p:txBody>
          <a:bodyPr anchor="b" anchorCtr="0">
            <a:normAutofit/>
          </a:bodyPr>
          <a:lstStyle>
            <a:lvl1pPr algn="l">
              <a:lnSpc>
                <a:spcPct val="80000"/>
              </a:lnSpc>
              <a:defRPr sz="3599" b="1">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4" y="3579676"/>
            <a:ext cx="7020607" cy="746165"/>
          </a:xfrm>
          <a:prstGeom prst="rect">
            <a:avLst/>
          </a:prstGeom>
        </p:spPr>
        <p:txBody>
          <a:bodyPr anchor="ctr">
            <a:normAutofit/>
          </a:bodyPr>
          <a:lstStyle>
            <a:lvl1pPr marL="0" indent="0" algn="l">
              <a:lnSpc>
                <a:spcPct val="110000"/>
              </a:lnSpc>
              <a:buNone/>
              <a:defRPr sz="2100">
                <a:solidFill>
                  <a:schemeClr val="bg1"/>
                </a:solidFill>
              </a:defRPr>
            </a:lvl1pPr>
            <a:lvl2pPr marL="257108" indent="0" algn="ctr">
              <a:buNone/>
              <a:defRPr>
                <a:solidFill>
                  <a:schemeClr val="tx1">
                    <a:tint val="75000"/>
                  </a:schemeClr>
                </a:solidFill>
              </a:defRPr>
            </a:lvl2pPr>
            <a:lvl3pPr marL="514215" indent="0" algn="ctr">
              <a:buNone/>
              <a:defRPr>
                <a:solidFill>
                  <a:schemeClr val="tx1">
                    <a:tint val="75000"/>
                  </a:schemeClr>
                </a:solidFill>
              </a:defRPr>
            </a:lvl3pPr>
            <a:lvl4pPr marL="771323" indent="0" algn="ctr">
              <a:buNone/>
              <a:defRPr>
                <a:solidFill>
                  <a:schemeClr val="tx1">
                    <a:tint val="75000"/>
                  </a:schemeClr>
                </a:solidFill>
              </a:defRPr>
            </a:lvl4pPr>
            <a:lvl5pPr marL="1028430" indent="0" algn="ctr">
              <a:buNone/>
              <a:defRPr>
                <a:solidFill>
                  <a:schemeClr val="tx1">
                    <a:tint val="75000"/>
                  </a:schemeClr>
                </a:solidFill>
              </a:defRPr>
            </a:lvl5pPr>
            <a:lvl6pPr marL="1285538" indent="0" algn="ctr">
              <a:buNone/>
              <a:defRPr>
                <a:solidFill>
                  <a:schemeClr val="tx1">
                    <a:tint val="75000"/>
                  </a:schemeClr>
                </a:solidFill>
              </a:defRPr>
            </a:lvl6pPr>
            <a:lvl7pPr marL="1542646" indent="0" algn="ctr">
              <a:buNone/>
              <a:defRPr>
                <a:solidFill>
                  <a:schemeClr val="tx1">
                    <a:tint val="75000"/>
                  </a:schemeClr>
                </a:solidFill>
              </a:defRPr>
            </a:lvl7pPr>
            <a:lvl8pPr marL="1799753" indent="0" algn="ctr">
              <a:buNone/>
              <a:defRPr>
                <a:solidFill>
                  <a:schemeClr val="tx1">
                    <a:tint val="75000"/>
                  </a:schemeClr>
                </a:solidFill>
              </a:defRPr>
            </a:lvl8pPr>
            <a:lvl9pPr marL="2056859"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F021EF28-ED1A-4065-B7DD-8A5522FB31A7}"/>
              </a:ext>
            </a:extLst>
          </p:cNvPr>
          <p:cNvPicPr>
            <a:picLocks noChangeAspect="1"/>
          </p:cNvPicPr>
          <p:nvPr/>
        </p:nvPicPr>
        <p:blipFill>
          <a:blip r:embed="rId3"/>
          <a:srcRect/>
          <a:stretch/>
        </p:blipFill>
        <p:spPr>
          <a:xfrm>
            <a:off x="2286000" y="0"/>
            <a:ext cx="6858000" cy="5143500"/>
          </a:xfrm>
          <a:prstGeom prst="rect">
            <a:avLst/>
          </a:prstGeom>
        </p:spPr>
      </p:pic>
      <p:sp>
        <p:nvSpPr>
          <p:cNvPr id="9" name="Rectangle 8">
            <a:extLst>
              <a:ext uri="{FF2B5EF4-FFF2-40B4-BE49-F238E27FC236}">
                <a16:creationId xmlns:a16="http://schemas.microsoft.com/office/drawing/2014/main" id="{555B8261-3822-4BBB-B6F2-52354DAB774D}"/>
              </a:ext>
            </a:extLst>
          </p:cNvPr>
          <p:cNvSpPr/>
          <p:nvPr/>
        </p:nvSpPr>
        <p:spPr>
          <a:xfrm>
            <a:off x="-1" y="0"/>
            <a:ext cx="2473569" cy="5143500"/>
          </a:xfrm>
          <a:prstGeom prst="rect">
            <a:avLst/>
          </a:prstGeom>
          <a:solidFill>
            <a:srgbClr val="11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98027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4" y="1200153"/>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200153"/>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29675F0-B53A-1D46-A559-D9E2F364F3FF}"/>
              </a:ext>
            </a:extLst>
          </p:cNvPr>
          <p:cNvSpPr>
            <a:spLocks noGrp="1"/>
          </p:cNvSpPr>
          <p:nvPr>
            <p:ph type="dt" sz="half" idx="10"/>
          </p:nvPr>
        </p:nvSpPr>
        <p:spPr>
          <a:xfrm>
            <a:off x="318044" y="4727507"/>
            <a:ext cx="1018391" cy="222231"/>
          </a:xfrm>
          <a:prstGeom prst="rect">
            <a:avLst/>
          </a:prstGeom>
        </p:spPr>
        <p:txBody>
          <a:bodyPr anchor="b" anchorCtr="0"/>
          <a:lstStyle>
            <a:lvl1pPr>
              <a:defRPr sz="900">
                <a:solidFill>
                  <a:srgbClr val="4AB137"/>
                </a:solidFill>
              </a:defRPr>
            </a:lvl1pPr>
          </a:lstStyle>
          <a:p>
            <a:fld id="{89C37BC1-042B-4118-9EBA-30A1C987D107}" type="datetimeFigureOut">
              <a:rPr lang="en-CA" smtClean="0"/>
              <a:t>2021-01-20</a:t>
            </a:fld>
            <a:endParaRPr lang="en-CA" dirty="0"/>
          </a:p>
        </p:txBody>
      </p:sp>
      <p:sp>
        <p:nvSpPr>
          <p:cNvPr id="12" name="Slide Number Placeholder 5">
            <a:extLst>
              <a:ext uri="{FF2B5EF4-FFF2-40B4-BE49-F238E27FC236}">
                <a16:creationId xmlns:a16="http://schemas.microsoft.com/office/drawing/2014/main" id="{E03A30F5-949B-994F-AAB4-BD31829665F2}"/>
              </a:ext>
            </a:extLst>
          </p:cNvPr>
          <p:cNvSpPr>
            <a:spLocks noGrp="1"/>
          </p:cNvSpPr>
          <p:nvPr>
            <p:ph type="sldNum" sz="quarter" idx="12"/>
          </p:nvPr>
        </p:nvSpPr>
        <p:spPr>
          <a:xfrm>
            <a:off x="8346836" y="4727502"/>
            <a:ext cx="479129" cy="222230"/>
          </a:xfrm>
          <a:prstGeom prst="rect">
            <a:avLst/>
          </a:prstGeom>
        </p:spPr>
        <p:txBody>
          <a:bodyPr anchor="b" anchorCtr="0"/>
          <a:lstStyle>
            <a:lvl1pPr algn="r">
              <a:defRPr sz="788">
                <a:solidFill>
                  <a:srgbClr val="4AB137"/>
                </a:solidFill>
              </a:defRPr>
            </a:lvl1pPr>
          </a:lstStyle>
          <a:p>
            <a:fld id="{67E4AB95-5B36-4742-9014-E9772540A263}" type="slidenum">
              <a:rPr lang="en-CA" smtClean="0"/>
              <a:t>‹#›</a:t>
            </a:fld>
            <a:endParaRPr lang="en-CA"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6"/>
            <a:ext cx="2895600" cy="234440"/>
          </a:xfrm>
          <a:prstGeom prst="rect">
            <a:avLst/>
          </a:prstGeom>
        </p:spPr>
        <p:txBody>
          <a:bodyPr anchor="b" anchorCtr="0"/>
          <a:lstStyle>
            <a:lvl1pPr algn="l">
              <a:defRPr sz="900">
                <a:solidFill>
                  <a:srgbClr val="4AB137"/>
                </a:solidFill>
              </a:defRPr>
            </a:lvl1pPr>
          </a:lstStyle>
          <a:p>
            <a:endParaRPr lang="en-CA"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2" y="263770"/>
            <a:ext cx="8507920" cy="936383"/>
          </a:xfrm>
          <a:prstGeom prst="rect">
            <a:avLst/>
          </a:prstGeom>
        </p:spPr>
        <p:txBody>
          <a:bodyPr anchor="ctr">
            <a:normAutofit/>
          </a:bodyPr>
          <a:lstStyle>
            <a:lvl1pPr>
              <a:defRPr sz="2699" b="1"/>
            </a:lvl1pPr>
          </a:lstStyle>
          <a:p>
            <a:r>
              <a:rPr lang="en-US"/>
              <a:t>Click to edit Master title style</a:t>
            </a:r>
            <a:endParaRPr lang="en-US" dirty="0"/>
          </a:p>
        </p:txBody>
      </p:sp>
    </p:spTree>
    <p:extLst>
      <p:ext uri="{BB962C8B-B14F-4D97-AF65-F5344CB8AC3E}">
        <p14:creationId xmlns:p14="http://schemas.microsoft.com/office/powerpoint/2010/main" val="3584535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45F0CB3E-859C-FA4C-A052-25C388D6C7E2}"/>
              </a:ext>
            </a:extLst>
          </p:cNvPr>
          <p:cNvSpPr>
            <a:spLocks noGrp="1"/>
          </p:cNvSpPr>
          <p:nvPr>
            <p:ph type="dt" sz="half" idx="10"/>
          </p:nvPr>
        </p:nvSpPr>
        <p:spPr>
          <a:xfrm>
            <a:off x="318044" y="4727507"/>
            <a:ext cx="1018391" cy="222231"/>
          </a:xfrm>
          <a:prstGeom prst="rect">
            <a:avLst/>
          </a:prstGeom>
        </p:spPr>
        <p:txBody>
          <a:bodyPr anchor="b" anchorCtr="0"/>
          <a:lstStyle>
            <a:lvl1pPr>
              <a:defRPr sz="900">
                <a:solidFill>
                  <a:srgbClr val="4AB137"/>
                </a:solidFill>
              </a:defRPr>
            </a:lvl1pPr>
          </a:lstStyle>
          <a:p>
            <a:fld id="{89C37BC1-042B-4118-9EBA-30A1C987D107}" type="datetimeFigureOut">
              <a:rPr lang="en-CA" smtClean="0"/>
              <a:t>2021-01-20</a:t>
            </a:fld>
            <a:endParaRPr lang="en-CA" dirty="0"/>
          </a:p>
        </p:txBody>
      </p:sp>
      <p:sp>
        <p:nvSpPr>
          <p:cNvPr id="10" name="Slide Number Placeholder 5">
            <a:extLst>
              <a:ext uri="{FF2B5EF4-FFF2-40B4-BE49-F238E27FC236}">
                <a16:creationId xmlns:a16="http://schemas.microsoft.com/office/drawing/2014/main" id="{DC8BB207-4E42-5A41-9293-ED25B4F343C5}"/>
              </a:ext>
            </a:extLst>
          </p:cNvPr>
          <p:cNvSpPr>
            <a:spLocks noGrp="1"/>
          </p:cNvSpPr>
          <p:nvPr>
            <p:ph type="sldNum" sz="quarter" idx="12"/>
          </p:nvPr>
        </p:nvSpPr>
        <p:spPr>
          <a:xfrm>
            <a:off x="8346836" y="4727502"/>
            <a:ext cx="479129" cy="222230"/>
          </a:xfrm>
          <a:prstGeom prst="rect">
            <a:avLst/>
          </a:prstGeom>
        </p:spPr>
        <p:txBody>
          <a:bodyPr anchor="b" anchorCtr="0"/>
          <a:lstStyle>
            <a:lvl1pPr algn="r">
              <a:defRPr sz="788">
                <a:solidFill>
                  <a:srgbClr val="4AB137"/>
                </a:solidFill>
              </a:defRPr>
            </a:lvl1pPr>
          </a:lstStyle>
          <a:p>
            <a:fld id="{67E4AB95-5B36-4742-9014-E9772540A263}" type="slidenum">
              <a:rPr lang="en-CA" smtClean="0"/>
              <a:t>‹#›</a:t>
            </a:fld>
            <a:endParaRPr lang="en-CA" dirty="0"/>
          </a:p>
        </p:txBody>
      </p:sp>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6"/>
            <a:ext cx="2895600" cy="234440"/>
          </a:xfrm>
          <a:prstGeom prst="rect">
            <a:avLst/>
          </a:prstGeom>
        </p:spPr>
        <p:txBody>
          <a:bodyPr anchor="b" anchorCtr="0"/>
          <a:lstStyle>
            <a:lvl1pPr algn="l">
              <a:defRPr sz="900">
                <a:solidFill>
                  <a:srgbClr val="4AB137"/>
                </a:solidFill>
              </a:defRPr>
            </a:lvl1pPr>
          </a:lstStyle>
          <a:p>
            <a:endParaRPr lang="en-CA"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2" y="263770"/>
            <a:ext cx="8507920" cy="936383"/>
          </a:xfrm>
          <a:prstGeom prst="rect">
            <a:avLst/>
          </a:prstGeom>
        </p:spPr>
        <p:txBody>
          <a:bodyPr anchor="ctr">
            <a:normAutofit/>
          </a:bodyPr>
          <a:lstStyle>
            <a:lvl1pPr>
              <a:defRPr sz="2699" b="1"/>
            </a:lvl1pPr>
          </a:lstStyle>
          <a:p>
            <a:r>
              <a:rPr lang="en-US"/>
              <a:t>Click to edit Master title style</a:t>
            </a:r>
            <a:endParaRPr lang="en-US" dirty="0"/>
          </a:p>
        </p:txBody>
      </p:sp>
    </p:spTree>
    <p:extLst>
      <p:ext uri="{BB962C8B-B14F-4D97-AF65-F5344CB8AC3E}">
        <p14:creationId xmlns:p14="http://schemas.microsoft.com/office/powerpoint/2010/main" val="1624850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0FE6D6D-83D1-4C42-90A0-55D4C74FA925}"/>
              </a:ext>
            </a:extLst>
          </p:cNvPr>
          <p:cNvSpPr>
            <a:spLocks noGrp="1"/>
          </p:cNvSpPr>
          <p:nvPr>
            <p:ph type="dt" sz="half" idx="10"/>
          </p:nvPr>
        </p:nvSpPr>
        <p:spPr>
          <a:xfrm>
            <a:off x="318044" y="4727507"/>
            <a:ext cx="1018391" cy="222231"/>
          </a:xfrm>
          <a:prstGeom prst="rect">
            <a:avLst/>
          </a:prstGeom>
        </p:spPr>
        <p:txBody>
          <a:bodyPr anchor="b" anchorCtr="0"/>
          <a:lstStyle>
            <a:lvl1pPr>
              <a:defRPr sz="900">
                <a:solidFill>
                  <a:srgbClr val="4AB137"/>
                </a:solidFill>
              </a:defRPr>
            </a:lvl1pPr>
          </a:lstStyle>
          <a:p>
            <a:fld id="{3FA1CD87-E254-4F8F-AE3D-56E6E21344F0}" type="datetimeFigureOut">
              <a:rPr lang="en-CA" smtClean="0"/>
              <a:t>2021-01-20</a:t>
            </a:fld>
            <a:endParaRPr lang="en-CA" dirty="0"/>
          </a:p>
        </p:txBody>
      </p:sp>
      <p:sp>
        <p:nvSpPr>
          <p:cNvPr id="9" name="Slide Number Placeholder 5">
            <a:extLst>
              <a:ext uri="{FF2B5EF4-FFF2-40B4-BE49-F238E27FC236}">
                <a16:creationId xmlns:a16="http://schemas.microsoft.com/office/drawing/2014/main" id="{AD18064D-B8B3-FA48-9F9E-CDDA3C94EBD7}"/>
              </a:ext>
            </a:extLst>
          </p:cNvPr>
          <p:cNvSpPr>
            <a:spLocks noGrp="1"/>
          </p:cNvSpPr>
          <p:nvPr>
            <p:ph type="sldNum" sz="quarter" idx="12"/>
          </p:nvPr>
        </p:nvSpPr>
        <p:spPr>
          <a:xfrm>
            <a:off x="8346836" y="4727502"/>
            <a:ext cx="479129" cy="222230"/>
          </a:xfrm>
          <a:prstGeom prst="rect">
            <a:avLst/>
          </a:prstGeom>
        </p:spPr>
        <p:txBody>
          <a:bodyPr anchor="b" anchorCtr="0"/>
          <a:lstStyle>
            <a:lvl1pPr algn="r">
              <a:defRPr sz="788">
                <a:solidFill>
                  <a:srgbClr val="4AB137"/>
                </a:solidFill>
              </a:defRPr>
            </a:lvl1pPr>
          </a:lstStyle>
          <a:p>
            <a:fld id="{67E4AB95-5B36-4742-9014-E9772540A263}" type="slidenum">
              <a:rPr lang="en-CA" smtClean="0"/>
              <a:t>‹#›</a:t>
            </a:fld>
            <a:endParaRPr lang="en-CA" dirty="0"/>
          </a:p>
        </p:txBody>
      </p:sp>
      <p:sp>
        <p:nvSpPr>
          <p:cNvPr id="10" name="Footer Placeholder 4">
            <a:extLst>
              <a:ext uri="{FF2B5EF4-FFF2-40B4-BE49-F238E27FC236}">
                <a16:creationId xmlns:a16="http://schemas.microsoft.com/office/drawing/2014/main" id="{419330CD-9584-7547-A0EE-E945FE00B33F}"/>
              </a:ext>
            </a:extLst>
          </p:cNvPr>
          <p:cNvSpPr>
            <a:spLocks noGrp="1"/>
          </p:cNvSpPr>
          <p:nvPr>
            <p:ph type="ftr" sz="quarter" idx="3"/>
          </p:nvPr>
        </p:nvSpPr>
        <p:spPr>
          <a:xfrm>
            <a:off x="1583776" y="4715296"/>
            <a:ext cx="2895600" cy="234440"/>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4002035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5 Text - title, paragraph -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61AEA68-512F-0944-80E6-DF254024979B}"/>
              </a:ext>
            </a:extLst>
          </p:cNvPr>
          <p:cNvSpPr>
            <a:spLocks noGrp="1"/>
          </p:cNvSpPr>
          <p:nvPr>
            <p:ph type="title" hasCustomPrompt="1"/>
          </p:nvPr>
        </p:nvSpPr>
        <p:spPr>
          <a:xfrm>
            <a:off x="289379" y="268067"/>
            <a:ext cx="8591414" cy="381449"/>
          </a:xfrm>
          <a:prstGeom prst="rect">
            <a:avLst/>
          </a:prstGeom>
        </p:spPr>
        <p:txBody>
          <a:bodyPr/>
          <a:lstStyle>
            <a:lvl1pPr algn="ctr">
              <a:defRPr sz="2250" cap="none" baseline="0">
                <a:solidFill>
                  <a:srgbClr val="0070C0"/>
                </a:solidFill>
                <a:latin typeface="raleway light" charset="0"/>
              </a:defRPr>
            </a:lvl1pPr>
          </a:lstStyle>
          <a:p>
            <a:r>
              <a:rPr lang="en-US"/>
              <a:t>Railway</a:t>
            </a:r>
          </a:p>
        </p:txBody>
      </p:sp>
      <p:sp>
        <p:nvSpPr>
          <p:cNvPr id="13" name="Text Placeholder 21">
            <a:extLst>
              <a:ext uri="{FF2B5EF4-FFF2-40B4-BE49-F238E27FC236}">
                <a16:creationId xmlns:a16="http://schemas.microsoft.com/office/drawing/2014/main" id="{A050B164-DC8D-BB49-90C0-AD7BA17A2F73}"/>
              </a:ext>
            </a:extLst>
          </p:cNvPr>
          <p:cNvSpPr>
            <a:spLocks noGrp="1"/>
          </p:cNvSpPr>
          <p:nvPr>
            <p:ph type="body" sz="quarter" idx="17" hasCustomPrompt="1"/>
          </p:nvPr>
        </p:nvSpPr>
        <p:spPr>
          <a:xfrm>
            <a:off x="289378" y="912283"/>
            <a:ext cx="8591414" cy="1595175"/>
          </a:xfrm>
          <a:prstGeom prst="rect">
            <a:avLst/>
          </a:prstGeom>
        </p:spPr>
        <p:txBody>
          <a:bodyPr/>
          <a:lstStyle>
            <a:lvl1pPr marL="0" marR="0" indent="0" algn="ctr" defTabSz="342892" rtl="0" eaLnBrk="1" fontAlgn="auto" latinLnBrk="0" hangingPunct="1">
              <a:lnSpc>
                <a:spcPct val="150000"/>
              </a:lnSpc>
              <a:spcBef>
                <a:spcPts val="375"/>
              </a:spcBef>
              <a:spcAft>
                <a:spcPts val="0"/>
              </a:spcAft>
              <a:buClrTx/>
              <a:buSzTx/>
              <a:buFontTx/>
              <a:buNone/>
              <a:tabLst/>
              <a:defRPr sz="1350" baseline="0">
                <a:solidFill>
                  <a:srgbClr val="3B3838"/>
                </a:solidFill>
                <a:latin typeface="open sans" charset="0"/>
              </a:defRPr>
            </a:lvl1pPr>
          </a:lstStyle>
          <a:p>
            <a:pPr marL="0" marR="0" lvl="0" indent="0" algn="ctr" defTabSz="342892" rtl="0" eaLnBrk="1" fontAlgn="auto" latinLnBrk="0" hangingPunct="1">
              <a:lnSpc>
                <a:spcPct val="150000"/>
              </a:lnSpc>
              <a:spcBef>
                <a:spcPts val="375"/>
              </a:spcBef>
              <a:spcAft>
                <a:spcPts val="0"/>
              </a:spcAft>
              <a:buClrTx/>
              <a:buSzTx/>
              <a:buFontTx/>
              <a:buNone/>
              <a:tabLst/>
              <a:defRPr/>
            </a:pPr>
            <a:r>
              <a:rPr lang="en-CA" sz="1388">
                <a:solidFill>
                  <a:schemeClr val="bg2">
                    <a:lumMod val="25000"/>
                  </a:schemeClr>
                </a:solidFill>
                <a:latin typeface="Open Sans" charset="0"/>
                <a:ea typeface="Open Sans" charset="0"/>
                <a:cs typeface="Open Sans" charset="0"/>
              </a:rPr>
              <a:t>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Lorem ipsum dolor sit </a:t>
            </a:r>
            <a:r>
              <a:rPr lang="en-CA" sz="1388" err="1">
                <a:solidFill>
                  <a:schemeClr val="bg2">
                    <a:lumMod val="25000"/>
                  </a:schemeClr>
                </a:solidFill>
                <a:latin typeface="Open Sans" charset="0"/>
                <a:ea typeface="Open Sans" charset="0"/>
                <a:cs typeface="Open Sans" charset="0"/>
              </a:rPr>
              <a:t>amet</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consetetur</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sadipscing</a:t>
            </a:r>
            <a:r>
              <a:rPr lang="en-CA" sz="1388">
                <a:solidFill>
                  <a:schemeClr val="bg2">
                    <a:lumMod val="25000"/>
                  </a:schemeClr>
                </a:solidFill>
                <a:latin typeface="Open Sans" charset="0"/>
                <a:ea typeface="Open Sans" charset="0"/>
                <a:cs typeface="Open Sans" charset="0"/>
              </a:rPr>
              <a:t> </a:t>
            </a:r>
            <a:r>
              <a:rPr lang="en-CA" sz="1388" err="1">
                <a:solidFill>
                  <a:schemeClr val="bg2">
                    <a:lumMod val="25000"/>
                  </a:schemeClr>
                </a:solidFill>
                <a:latin typeface="Open Sans" charset="0"/>
                <a:ea typeface="Open Sans" charset="0"/>
                <a:cs typeface="Open Sans" charset="0"/>
              </a:rPr>
              <a:t>elitr</a:t>
            </a:r>
            <a:r>
              <a:rPr lang="en-CA" sz="1388">
                <a:solidFill>
                  <a:schemeClr val="bg2">
                    <a:lumMod val="25000"/>
                  </a:schemeClr>
                </a:solidFill>
                <a:latin typeface="Open Sans" charset="0"/>
                <a:ea typeface="Open Sans" charset="0"/>
                <a:cs typeface="Open Sans" charset="0"/>
              </a:rPr>
              <a:t>. </a:t>
            </a:r>
          </a:p>
          <a:p>
            <a:pPr>
              <a:lnSpc>
                <a:spcPct val="150000"/>
              </a:lnSpc>
            </a:pPr>
            <a:endParaRPr lang="en-CA" sz="1388">
              <a:solidFill>
                <a:schemeClr val="bg2">
                  <a:lumMod val="25000"/>
                </a:schemeClr>
              </a:solidFill>
              <a:latin typeface="Open Sans" charset="0"/>
              <a:ea typeface="Open Sans" charset="0"/>
              <a:cs typeface="Open Sans" charset="0"/>
            </a:endParaRPr>
          </a:p>
        </p:txBody>
      </p:sp>
      <p:sp>
        <p:nvSpPr>
          <p:cNvPr id="22" name="Slide Number Placeholder 5">
            <a:extLst>
              <a:ext uri="{FF2B5EF4-FFF2-40B4-BE49-F238E27FC236}">
                <a16:creationId xmlns:a16="http://schemas.microsoft.com/office/drawing/2014/main" id="{4AAFCBCC-3CDF-0048-8624-65C7A7B23707}"/>
              </a:ext>
            </a:extLst>
          </p:cNvPr>
          <p:cNvSpPr>
            <a:spLocks noGrp="1"/>
          </p:cNvSpPr>
          <p:nvPr>
            <p:ph type="sldNum" sz="quarter" idx="12"/>
          </p:nvPr>
        </p:nvSpPr>
        <p:spPr>
          <a:xfrm>
            <a:off x="8231208" y="4767264"/>
            <a:ext cx="649586" cy="273844"/>
          </a:xfrm>
          <a:prstGeom prst="rect">
            <a:avLst/>
          </a:prstGeom>
        </p:spPr>
        <p:txBody>
          <a:bodyPr/>
          <a:lstStyle>
            <a:lvl1pPr>
              <a:defRPr baseline="0">
                <a:solidFill>
                  <a:srgbClr val="4D4E53"/>
                </a:solidFill>
              </a:defRPr>
            </a:lvl1pPr>
          </a:lstStyle>
          <a:p>
            <a:fld id="{077F256F-2668-4621-9803-8AB04B01D4BA}" type="slidenum">
              <a:rPr lang="en-CA" smtClean="0"/>
              <a:t>‹#›</a:t>
            </a:fld>
            <a:endParaRPr lang="en-CA" dirty="0"/>
          </a:p>
        </p:txBody>
      </p:sp>
      <p:sp>
        <p:nvSpPr>
          <p:cNvPr id="26" name="Rechteck 21">
            <a:extLst>
              <a:ext uri="{FF2B5EF4-FFF2-40B4-BE49-F238E27FC236}">
                <a16:creationId xmlns:a16="http://schemas.microsoft.com/office/drawing/2014/main" id="{4BD240A4-8077-E24C-8932-C24860ED69F2}"/>
              </a:ext>
            </a:extLst>
          </p:cNvPr>
          <p:cNvSpPr/>
          <p:nvPr/>
        </p:nvSpPr>
        <p:spPr>
          <a:xfrm>
            <a:off x="4474269" y="759995"/>
            <a:ext cx="220093" cy="378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Tree>
    <p:extLst>
      <p:ext uri="{BB962C8B-B14F-4D97-AF65-F5344CB8AC3E}">
        <p14:creationId xmlns:p14="http://schemas.microsoft.com/office/powerpoint/2010/main" val="80869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3 Opening slide - title, date, image">
    <p:spTree>
      <p:nvGrpSpPr>
        <p:cNvPr id="1" name=""/>
        <p:cNvGrpSpPr/>
        <p:nvPr/>
      </p:nvGrpSpPr>
      <p:grpSpPr>
        <a:xfrm>
          <a:off x="0" y="0"/>
          <a:ext cx="0" cy="0"/>
          <a:chOff x="0" y="0"/>
          <a:chExt cx="0" cy="0"/>
        </a:xfrm>
      </p:grpSpPr>
      <p:sp>
        <p:nvSpPr>
          <p:cNvPr id="10" name="Rechteck 20"/>
          <p:cNvSpPr/>
          <p:nvPr/>
        </p:nvSpPr>
        <p:spPr>
          <a:xfrm>
            <a:off x="-2500" y="1"/>
            <a:ext cx="9143404" cy="5145446"/>
          </a:xfrm>
          <a:prstGeom prst="rect">
            <a:avLst/>
          </a:prstGeom>
          <a:blipFill dpi="0" rotWithShape="1">
            <a:blip r:embed="rId2">
              <a:alphaModFix amt="7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00">
              <a:solidFill>
                <a:schemeClr val="bg1"/>
              </a:solidFill>
              <a:latin typeface="Century Gothic" panose="020B0502020202020204" pitchFamily="34" charset="0"/>
            </a:endParaRPr>
          </a:p>
          <a:p>
            <a:pPr algn="ctr"/>
            <a:endParaRPr lang="de-DE" sz="600">
              <a:solidFill>
                <a:schemeClr val="bg1"/>
              </a:solidFill>
              <a:latin typeface="Century Gothic" panose="020B0502020202020204" pitchFamily="34" charset="0"/>
            </a:endParaRPr>
          </a:p>
          <a:p>
            <a:pPr algn="ctr">
              <a:lnSpc>
                <a:spcPct val="200000"/>
              </a:lnSpc>
            </a:pPr>
            <a:endParaRPr lang="de-DE" sz="600">
              <a:solidFill>
                <a:schemeClr val="bg1"/>
              </a:solidFill>
              <a:latin typeface="Century Gothic" panose="020B0502020202020204" pitchFamily="34" charset="0"/>
            </a:endParaRPr>
          </a:p>
          <a:p>
            <a:pPr algn="ctr"/>
            <a:endParaRPr lang="de-DE" sz="2699">
              <a:solidFill>
                <a:schemeClr val="bg1"/>
              </a:solidFill>
            </a:endParaRPr>
          </a:p>
        </p:txBody>
      </p:sp>
      <p:grpSp>
        <p:nvGrpSpPr>
          <p:cNvPr id="7" name="Group 6"/>
          <p:cNvGrpSpPr/>
          <p:nvPr/>
        </p:nvGrpSpPr>
        <p:grpSpPr>
          <a:xfrm>
            <a:off x="-2501" y="1"/>
            <a:ext cx="9145905" cy="5145446"/>
            <a:chOff x="-6667" y="-5188"/>
            <a:chExt cx="24384317" cy="13721188"/>
          </a:xfrm>
        </p:grpSpPr>
        <p:sp>
          <p:nvSpPr>
            <p:cNvPr id="8" name="Rectangle 7"/>
            <p:cNvSpPr/>
            <p:nvPr/>
          </p:nvSpPr>
          <p:spPr>
            <a:xfrm>
              <a:off x="-6667" y="-5188"/>
              <a:ext cx="24384317" cy="13721188"/>
            </a:xfrm>
            <a:prstGeom prst="rect">
              <a:avLst/>
            </a:prstGeom>
            <a:solidFill>
              <a:srgbClr val="0078C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28" y="783092"/>
              <a:ext cx="2717746" cy="1367450"/>
            </a:xfrm>
            <a:prstGeom prst="rect">
              <a:avLst/>
            </a:prstGeom>
          </p:spPr>
        </p:pic>
      </p:grpSp>
      <p:sp>
        <p:nvSpPr>
          <p:cNvPr id="2" name="Title 1"/>
          <p:cNvSpPr>
            <a:spLocks noGrp="1"/>
          </p:cNvSpPr>
          <p:nvPr>
            <p:ph type="title" hasCustomPrompt="1"/>
          </p:nvPr>
        </p:nvSpPr>
        <p:spPr>
          <a:xfrm>
            <a:off x="628774" y="2089198"/>
            <a:ext cx="7886455" cy="462383"/>
          </a:xfrm>
          <a:prstGeom prst="rect">
            <a:avLst/>
          </a:prstGeom>
        </p:spPr>
        <p:txBody>
          <a:bodyPr/>
          <a:lstStyle>
            <a:lvl1pPr algn="ctr">
              <a:defRPr sz="3750" baseline="0">
                <a:solidFill>
                  <a:schemeClr val="bg1"/>
                </a:solidFill>
                <a:latin typeface="raleway light" charset="0"/>
              </a:defRPr>
            </a:lvl1pPr>
          </a:lstStyle>
          <a:p>
            <a:r>
              <a:rPr lang="en-US"/>
              <a:t>Master Presentation Title</a:t>
            </a:r>
            <a:endParaRPr lang="en-CA"/>
          </a:p>
        </p:txBody>
      </p:sp>
      <p:sp>
        <p:nvSpPr>
          <p:cNvPr id="5" name="Content Placeholder 4"/>
          <p:cNvSpPr>
            <a:spLocks noGrp="1"/>
          </p:cNvSpPr>
          <p:nvPr>
            <p:ph sz="quarter" idx="10" hasCustomPrompt="1"/>
          </p:nvPr>
        </p:nvSpPr>
        <p:spPr>
          <a:xfrm>
            <a:off x="1845830" y="2692670"/>
            <a:ext cx="5467227" cy="221981"/>
          </a:xfrm>
          <a:prstGeom prst="rect">
            <a:avLst/>
          </a:prstGeom>
        </p:spPr>
        <p:txBody>
          <a:bodyPr/>
          <a:lstStyle>
            <a:lvl1pPr marL="0" indent="0" algn="ctr">
              <a:buFontTx/>
              <a:buNone/>
              <a:defRPr sz="1875" b="1" i="0" baseline="0">
                <a:solidFill>
                  <a:schemeClr val="bg1"/>
                </a:solidFill>
                <a:latin typeface="open sans" charset="0"/>
              </a:defRPr>
            </a:lvl1pPr>
          </a:lstStyle>
          <a:p>
            <a:pPr lvl="0"/>
            <a:r>
              <a:rPr lang="en-US"/>
              <a:t>Month, Day, Year</a:t>
            </a:r>
          </a:p>
        </p:txBody>
      </p:sp>
    </p:spTree>
    <p:extLst>
      <p:ext uri="{BB962C8B-B14F-4D97-AF65-F5344CB8AC3E}">
        <p14:creationId xmlns:p14="http://schemas.microsoft.com/office/powerpoint/2010/main" val="381920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1 Text - title, bullets -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61AEA68-512F-0944-80E6-DF254024979B}"/>
              </a:ext>
            </a:extLst>
          </p:cNvPr>
          <p:cNvSpPr>
            <a:spLocks noGrp="1"/>
          </p:cNvSpPr>
          <p:nvPr>
            <p:ph type="title" hasCustomPrompt="1"/>
          </p:nvPr>
        </p:nvSpPr>
        <p:spPr>
          <a:xfrm>
            <a:off x="289379" y="268067"/>
            <a:ext cx="8591414" cy="381449"/>
          </a:xfrm>
          <a:prstGeom prst="rect">
            <a:avLst/>
          </a:prstGeom>
        </p:spPr>
        <p:txBody>
          <a:bodyPr/>
          <a:lstStyle>
            <a:lvl1pPr algn="l">
              <a:defRPr sz="2250" cap="none" baseline="0">
                <a:solidFill>
                  <a:srgbClr val="0070C0"/>
                </a:solidFill>
                <a:latin typeface="raleway light" charset="0"/>
              </a:defRPr>
            </a:lvl1pPr>
          </a:lstStyle>
          <a:p>
            <a:r>
              <a:rPr lang="en-US"/>
              <a:t>Railway</a:t>
            </a:r>
          </a:p>
        </p:txBody>
      </p:sp>
      <p:sp>
        <p:nvSpPr>
          <p:cNvPr id="22" name="Slide Number Placeholder 5">
            <a:extLst>
              <a:ext uri="{FF2B5EF4-FFF2-40B4-BE49-F238E27FC236}">
                <a16:creationId xmlns:a16="http://schemas.microsoft.com/office/drawing/2014/main" id="{4AAFCBCC-3CDF-0048-8624-65C7A7B23707}"/>
              </a:ext>
            </a:extLst>
          </p:cNvPr>
          <p:cNvSpPr>
            <a:spLocks noGrp="1"/>
          </p:cNvSpPr>
          <p:nvPr>
            <p:ph type="sldNum" sz="quarter" idx="12"/>
          </p:nvPr>
        </p:nvSpPr>
        <p:spPr>
          <a:xfrm>
            <a:off x="8231208" y="4767264"/>
            <a:ext cx="649586" cy="273844"/>
          </a:xfrm>
          <a:prstGeom prst="rect">
            <a:avLst/>
          </a:prstGeom>
        </p:spPr>
        <p:txBody>
          <a:bodyPr/>
          <a:lstStyle>
            <a:lvl1pPr>
              <a:defRPr baseline="0">
                <a:solidFill>
                  <a:srgbClr val="4D4E53"/>
                </a:solidFill>
              </a:defRPr>
            </a:lvl1pPr>
          </a:lstStyle>
          <a:p>
            <a:fld id="{077F256F-2668-4621-9803-8AB04B01D4BA}" type="slidenum">
              <a:rPr lang="en-CA" smtClean="0"/>
              <a:t>‹#›</a:t>
            </a:fld>
            <a:endParaRPr lang="en-CA" dirty="0"/>
          </a:p>
        </p:txBody>
      </p:sp>
      <p:sp>
        <p:nvSpPr>
          <p:cNvPr id="26" name="Rechteck 21">
            <a:extLst>
              <a:ext uri="{FF2B5EF4-FFF2-40B4-BE49-F238E27FC236}">
                <a16:creationId xmlns:a16="http://schemas.microsoft.com/office/drawing/2014/main" id="{4BD240A4-8077-E24C-8932-C24860ED69F2}"/>
              </a:ext>
            </a:extLst>
          </p:cNvPr>
          <p:cNvSpPr/>
          <p:nvPr/>
        </p:nvSpPr>
        <p:spPr>
          <a:xfrm>
            <a:off x="289380" y="759995"/>
            <a:ext cx="220093" cy="378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p:txBody>
      </p:sp>
      <p:sp>
        <p:nvSpPr>
          <p:cNvPr id="6" name="Text Placeholder 21">
            <a:extLst>
              <a:ext uri="{FF2B5EF4-FFF2-40B4-BE49-F238E27FC236}">
                <a16:creationId xmlns:a16="http://schemas.microsoft.com/office/drawing/2014/main" id="{E6BEB0A4-74D7-CD4B-8F18-AFB2767E4CDC}"/>
              </a:ext>
            </a:extLst>
          </p:cNvPr>
          <p:cNvSpPr>
            <a:spLocks noGrp="1"/>
          </p:cNvSpPr>
          <p:nvPr>
            <p:ph type="body" sz="quarter" idx="17"/>
          </p:nvPr>
        </p:nvSpPr>
        <p:spPr>
          <a:xfrm>
            <a:off x="289378" y="927640"/>
            <a:ext cx="8591414" cy="3358610"/>
          </a:xfrm>
          <a:prstGeom prst="rect">
            <a:avLst/>
          </a:prstGeom>
        </p:spPr>
        <p:txBody>
          <a:bodyPr/>
          <a:lstStyle>
            <a:lvl1pPr marL="214308" marR="0" indent="-214308" algn="l" defTabSz="342892" rtl="0" eaLnBrk="1" fontAlgn="auto" latinLnBrk="0" hangingPunct="1">
              <a:lnSpc>
                <a:spcPct val="150000"/>
              </a:lnSpc>
              <a:spcBef>
                <a:spcPts val="375"/>
              </a:spcBef>
              <a:spcAft>
                <a:spcPts val="0"/>
              </a:spcAft>
              <a:buClrTx/>
              <a:buSzTx/>
              <a:buFont typeface="Arial" panose="020B0604020202020204" pitchFamily="34" charset="0"/>
              <a:buChar char="•"/>
              <a:tabLst/>
              <a:defRPr sz="1350" baseline="0">
                <a:solidFill>
                  <a:srgbClr val="3B3838"/>
                </a:solidFill>
                <a:latin typeface="open sans"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3388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2E19-7E48-48AF-AE2C-9755CFE8FDFB}"/>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306B5ECF-7847-4146-B66E-4240C70461F4}"/>
              </a:ext>
            </a:extLst>
          </p:cNvPr>
          <p:cNvSpPr>
            <a:spLocks noGrp="1"/>
          </p:cNvSpPr>
          <p:nvPr>
            <p:ph type="ftr" sz="quarter" idx="10"/>
          </p:nvPr>
        </p:nvSpPr>
        <p:spPr/>
        <p:txBody>
          <a:bodyPr/>
          <a:lstStyle/>
          <a:p>
            <a:endParaRPr lang="en-CA" dirty="0"/>
          </a:p>
        </p:txBody>
      </p:sp>
      <p:sp>
        <p:nvSpPr>
          <p:cNvPr id="4" name="Rectangle 3">
            <a:extLst>
              <a:ext uri="{FF2B5EF4-FFF2-40B4-BE49-F238E27FC236}">
                <a16:creationId xmlns:a16="http://schemas.microsoft.com/office/drawing/2014/main" id="{FC39D5B4-0BD6-4ACA-913E-09F50932FB04}"/>
              </a:ext>
            </a:extLst>
          </p:cNvPr>
          <p:cNvSpPr/>
          <p:nvPr/>
        </p:nvSpPr>
        <p:spPr>
          <a:xfrm>
            <a:off x="6108192" y="4608577"/>
            <a:ext cx="2011680" cy="446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spTree>
    <p:extLst>
      <p:ext uri="{BB962C8B-B14F-4D97-AF65-F5344CB8AC3E}">
        <p14:creationId xmlns:p14="http://schemas.microsoft.com/office/powerpoint/2010/main" val="21490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userDrawn="1"/>
        </p:nvSpPr>
        <p:spPr>
          <a:xfrm>
            <a:off x="-1" y="0"/>
            <a:ext cx="2473569"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3" y="1220949"/>
            <a:ext cx="7020604" cy="2217532"/>
          </a:xfrm>
          <a:prstGeom prst="rect">
            <a:avLst/>
          </a:prstGeom>
        </p:spPr>
        <p:txBody>
          <a:bodyPr anchor="b" anchorCtr="0">
            <a:normAutofit/>
          </a:bodyPr>
          <a:lstStyle>
            <a:lvl1pPr algn="l">
              <a:lnSpc>
                <a:spcPct val="80000"/>
              </a:lnSpc>
              <a:defRPr sz="3600" b="1">
                <a:solidFill>
                  <a:schemeClr val="bg1"/>
                </a:solidFill>
              </a:defRPr>
            </a:lvl1pPr>
          </a:lstStyle>
          <a:p>
            <a:r>
              <a:rPr lang="en-CA"/>
              <a:t>Click to edit Master title style</a:t>
            </a:r>
            <a:endParaRPr lang="en-US"/>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2" y="3579675"/>
            <a:ext cx="7020607"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CA"/>
              <a:t>Click to edit Master subtitle</a:t>
            </a:r>
            <a:endParaRPr lang="en-US"/>
          </a:p>
        </p:txBody>
      </p:sp>
    </p:spTree>
    <p:extLst>
      <p:ext uri="{BB962C8B-B14F-4D97-AF65-F5344CB8AC3E}">
        <p14:creationId xmlns:p14="http://schemas.microsoft.com/office/powerpoint/2010/main" val="3437037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B6C-21C6-433A-B6A7-925A6AF3C54E}"/>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093D52F8-C036-40F3-B275-DFAA00523D8F}"/>
              </a:ext>
            </a:extLst>
          </p:cNvPr>
          <p:cNvSpPr>
            <a:spLocks noGrp="1"/>
          </p:cNvSpPr>
          <p:nvPr>
            <p:ph type="sldNum" sz="quarter" idx="10"/>
          </p:nvPr>
        </p:nvSpPr>
        <p:spPr>
          <a:xfrm>
            <a:off x="6787881" y="4746717"/>
            <a:ext cx="1939636" cy="273844"/>
          </a:xfrm>
          <a:prstGeom prst="rect">
            <a:avLst/>
          </a:prstGeom>
        </p:spPr>
        <p:txBody>
          <a:bodyPr lIns="68580" tIns="34290" rIns="68580" bIns="34290"/>
          <a:lstStyle/>
          <a:p>
            <a:fld id="{977E1A0B-CCA1-427C-80B1-5BC88EBD6E67}" type="slidenum">
              <a:rPr lang="en-CA" smtClean="0"/>
              <a:t>‹#›</a:t>
            </a:fld>
            <a:endParaRPr lang="en-CA" dirty="0"/>
          </a:p>
        </p:txBody>
      </p:sp>
    </p:spTree>
    <p:extLst>
      <p:ext uri="{BB962C8B-B14F-4D97-AF65-F5344CB8AC3E}">
        <p14:creationId xmlns:p14="http://schemas.microsoft.com/office/powerpoint/2010/main" val="318792388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
        <p:nvSpPr>
          <p:cNvPr id="3" name="Content Placeholder 2"/>
          <p:cNvSpPr>
            <a:spLocks noGrp="1"/>
          </p:cNvSpPr>
          <p:nvPr>
            <p:ph idx="1"/>
          </p:nvPr>
        </p:nvSpPr>
        <p:spPr>
          <a:xfrm>
            <a:off x="318041" y="1200151"/>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3643105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p:nvSpPr>
        <p:spPr>
          <a:xfrm>
            <a:off x="-1" y="0"/>
            <a:ext cx="2473569" cy="5143500"/>
          </a:xfrm>
          <a:prstGeom prst="rect">
            <a:avLst/>
          </a:prstGeom>
          <a:solidFill>
            <a:srgbClr val="1180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4" y="1220949"/>
            <a:ext cx="7020604" cy="2217532"/>
          </a:xfrm>
          <a:prstGeom prst="rect">
            <a:avLst/>
          </a:prstGeom>
        </p:spPr>
        <p:txBody>
          <a:bodyPr anchor="b" anchorCtr="0">
            <a:normAutofit/>
          </a:bodyPr>
          <a:lstStyle>
            <a:lvl1pPr algn="l">
              <a:lnSpc>
                <a:spcPct val="80000"/>
              </a:lnSpc>
              <a:defRPr sz="3600" b="1">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3" y="3579675"/>
            <a:ext cx="7020607" cy="746164"/>
          </a:xfrm>
          <a:prstGeom prst="rect">
            <a:avLst/>
          </a:prstGeom>
        </p:spPr>
        <p:txBody>
          <a:bodyPr anchor="ctr">
            <a:normAutofit/>
          </a:bodyPr>
          <a:lstStyle>
            <a:lvl1pPr marL="0" indent="0" algn="l">
              <a:lnSpc>
                <a:spcPct val="110000"/>
              </a:lnSpc>
              <a:buNone/>
              <a:defRPr sz="2100">
                <a:solidFill>
                  <a:schemeClr val="bg1"/>
                </a:solidFill>
              </a:defRPr>
            </a:lvl1pPr>
            <a:lvl2pPr marL="257162" indent="0" algn="ctr">
              <a:buNone/>
              <a:defRPr>
                <a:solidFill>
                  <a:schemeClr val="tx1">
                    <a:tint val="75000"/>
                  </a:schemeClr>
                </a:solidFill>
              </a:defRPr>
            </a:lvl2pPr>
            <a:lvl3pPr marL="514325" indent="0" algn="ctr">
              <a:buNone/>
              <a:defRPr>
                <a:solidFill>
                  <a:schemeClr val="tx1">
                    <a:tint val="75000"/>
                  </a:schemeClr>
                </a:solidFill>
              </a:defRPr>
            </a:lvl3pPr>
            <a:lvl4pPr marL="771487" indent="0" algn="ctr">
              <a:buNone/>
              <a:defRPr>
                <a:solidFill>
                  <a:schemeClr val="tx1">
                    <a:tint val="75000"/>
                  </a:schemeClr>
                </a:solidFill>
              </a:defRPr>
            </a:lvl4pPr>
            <a:lvl5pPr marL="1028649" indent="0" algn="ctr">
              <a:buNone/>
              <a:defRPr>
                <a:solidFill>
                  <a:schemeClr val="tx1">
                    <a:tint val="75000"/>
                  </a:schemeClr>
                </a:solidFill>
              </a:defRPr>
            </a:lvl5pPr>
            <a:lvl6pPr marL="1285811" indent="0" algn="ctr">
              <a:buNone/>
              <a:defRPr>
                <a:solidFill>
                  <a:schemeClr val="tx1">
                    <a:tint val="75000"/>
                  </a:schemeClr>
                </a:solidFill>
              </a:defRPr>
            </a:lvl6pPr>
            <a:lvl7pPr marL="1542974" indent="0" algn="ctr">
              <a:buNone/>
              <a:defRPr>
                <a:solidFill>
                  <a:schemeClr val="tx1">
                    <a:tint val="75000"/>
                  </a:schemeClr>
                </a:solidFill>
              </a:defRPr>
            </a:lvl7pPr>
            <a:lvl8pPr marL="1800135" indent="0" algn="ctr">
              <a:buNone/>
              <a:defRPr>
                <a:solidFill>
                  <a:schemeClr val="tx1">
                    <a:tint val="75000"/>
                  </a:schemeClr>
                </a:solidFill>
              </a:defRPr>
            </a:lvl8pPr>
            <a:lvl9pPr marL="205729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01064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3" y="1200151"/>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200151"/>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Tree>
    <p:extLst>
      <p:ext uri="{BB962C8B-B14F-4D97-AF65-F5344CB8AC3E}">
        <p14:creationId xmlns:p14="http://schemas.microsoft.com/office/powerpoint/2010/main" val="371559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Tree>
    <p:extLst>
      <p:ext uri="{BB962C8B-B14F-4D97-AF65-F5344CB8AC3E}">
        <p14:creationId xmlns:p14="http://schemas.microsoft.com/office/powerpoint/2010/main" val="3740644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MALL #2 WITH SU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8051B0-FC76-4214-9551-9B47B07E0FF0}"/>
              </a:ext>
            </a:extLst>
          </p:cNvPr>
          <p:cNvSpPr>
            <a:spLocks noChangeArrowheads="1"/>
          </p:cNvSpPr>
          <p:nvPr/>
        </p:nvSpPr>
        <p:spPr bwMode="auto">
          <a:xfrm>
            <a:off x="457200" y="742951"/>
            <a:ext cx="8229600" cy="34529"/>
          </a:xfrm>
          <a:prstGeom prst="rect">
            <a:avLst/>
          </a:prstGeom>
          <a:solidFill>
            <a:srgbClr val="005B9D"/>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ヒラギノ角ゴ Pro W3" charset="-128"/>
              <a:cs typeface="+mn-cs"/>
            </a:endParaRPr>
          </a:p>
        </p:txBody>
      </p:sp>
      <p:sp>
        <p:nvSpPr>
          <p:cNvPr id="6" name="Content Placeholder 2"/>
          <p:cNvSpPr>
            <a:spLocks noGrp="1"/>
          </p:cNvSpPr>
          <p:nvPr>
            <p:ph idx="1"/>
          </p:nvPr>
        </p:nvSpPr>
        <p:spPr>
          <a:xfrm>
            <a:off x="457200" y="285753"/>
            <a:ext cx="8229600" cy="457199"/>
          </a:xfrm>
        </p:spPr>
        <p:txBody>
          <a:bodyPr/>
          <a:lstStyle>
            <a:lvl1pPr>
              <a:buFontTx/>
              <a:buNone/>
              <a:defRPr sz="2700" b="1">
                <a:solidFill>
                  <a:srgbClr val="005B9D"/>
                </a:solidFill>
                <a:latin typeface="Optima"/>
                <a:cs typeface="Optima"/>
              </a:defRPr>
            </a:lvl1pPr>
            <a:lvl2pPr>
              <a:buFontTx/>
              <a:buNone/>
              <a:defRPr>
                <a:solidFill>
                  <a:srgbClr val="005B9D"/>
                </a:solidFill>
                <a:latin typeface="Optima"/>
                <a:cs typeface="Optima"/>
              </a:defRPr>
            </a:lvl2pPr>
            <a:lvl3pPr>
              <a:buFontTx/>
              <a:buNone/>
              <a:defRPr>
                <a:solidFill>
                  <a:srgbClr val="005B9D"/>
                </a:solidFill>
                <a:latin typeface="Optima"/>
                <a:cs typeface="Optima"/>
              </a:defRPr>
            </a:lvl3pPr>
            <a:lvl4pPr>
              <a:defRPr>
                <a:solidFill>
                  <a:srgbClr val="005B9D"/>
                </a:solidFill>
                <a:latin typeface="Optima"/>
                <a:cs typeface="Optima"/>
              </a:defRPr>
            </a:lvl4pPr>
            <a:lvl5pPr>
              <a:defRPr>
                <a:solidFill>
                  <a:srgbClr val="005B9D"/>
                </a:solidFill>
                <a:latin typeface="Optima"/>
                <a:cs typeface="Optima"/>
              </a:defRPr>
            </a:lvl5pPr>
          </a:lstStyle>
          <a:p>
            <a:pPr lvl="0"/>
            <a:r>
              <a:rPr lang="en-US"/>
              <a:t>Click to edit Master text styles</a:t>
            </a:r>
          </a:p>
        </p:txBody>
      </p:sp>
      <p:sp>
        <p:nvSpPr>
          <p:cNvPr id="10" name="Text Placeholder 2"/>
          <p:cNvSpPr>
            <a:spLocks noGrp="1"/>
          </p:cNvSpPr>
          <p:nvPr>
            <p:ph type="body" idx="12"/>
          </p:nvPr>
        </p:nvSpPr>
        <p:spPr>
          <a:xfrm>
            <a:off x="457200" y="843006"/>
            <a:ext cx="8229600" cy="414294"/>
          </a:xfrm>
        </p:spPr>
        <p:txBody>
          <a:bodyPr/>
          <a:lstStyle>
            <a:lvl1pPr marL="0" indent="0">
              <a:buNone/>
              <a:defRPr sz="2250" i="1">
                <a:solidFill>
                  <a:schemeClr val="bg1">
                    <a:lumMod val="50000"/>
                  </a:schemeClr>
                </a:solidFill>
                <a:latin typeface="Optima"/>
                <a:cs typeface="Optima"/>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1"/>
          </p:nvPr>
        </p:nvSpPr>
        <p:spPr>
          <a:xfrm>
            <a:off x="457200" y="1257300"/>
            <a:ext cx="8229600" cy="2628900"/>
          </a:xfrm>
        </p:spPr>
        <p:txBody>
          <a:bodyPr/>
          <a:lstStyle>
            <a:lvl1pPr marL="0" indent="0">
              <a:buNone/>
              <a:defRPr sz="1650">
                <a:solidFill>
                  <a:srgbClr val="005B9D"/>
                </a:solidFill>
                <a:latin typeface="Optima"/>
                <a:cs typeface="Optima"/>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C914D734-AFAB-47C5-ADC9-C113CD30A841}"/>
              </a:ext>
            </a:extLst>
          </p:cNvPr>
          <p:cNvSpPr>
            <a:spLocks noGrp="1"/>
          </p:cNvSpPr>
          <p:nvPr>
            <p:ph type="sldNum" sz="quarter" idx="13"/>
          </p:nvPr>
        </p:nvSpPr>
        <p:spPr/>
        <p:txBody>
          <a:bodyPr/>
          <a:lstStyle>
            <a:lvl1pPr>
              <a:defRPr smtClean="0"/>
            </a:lvl1pPr>
          </a:lstStyle>
          <a:p>
            <a:pPr algn="r" fontAlgn="base">
              <a:spcBef>
                <a:spcPct val="0"/>
              </a:spcBef>
              <a:spcAft>
                <a:spcPct val="0"/>
              </a:spcAft>
              <a:defRPr/>
            </a:pPr>
            <a:fld id="{94064850-A316-4092-9CA3-B519A8B3E7BA}" type="slidenum">
              <a:rPr lang="en-CA" altLang="en-US" sz="900" smtClean="0">
                <a:solidFill>
                  <a:srgbClr val="95B3D7"/>
                </a:solidFill>
                <a:latin typeface="Optima" pitchFamily="34" charset="0"/>
                <a:ea typeface="ヒラギノ角ゴ Pro W3" charset="-128"/>
              </a:rPr>
              <a:pPr algn="r" fontAlgn="base">
                <a:spcBef>
                  <a:spcPct val="0"/>
                </a:spcBef>
                <a:spcAft>
                  <a:spcPct val="0"/>
                </a:spcAft>
                <a:defRPr/>
              </a:pPr>
              <a:t>‹#›</a:t>
            </a:fld>
            <a:endParaRPr lang="en-CA" altLang="en-US" sz="900" dirty="0">
              <a:solidFill>
                <a:srgbClr val="95B3D7"/>
              </a:solidFill>
              <a:latin typeface="Optima" pitchFamily="34" charset="0"/>
              <a:ea typeface="ヒラギノ角ゴ Pro W3" charset="-128"/>
            </a:endParaRPr>
          </a:p>
        </p:txBody>
      </p:sp>
    </p:spTree>
    <p:extLst>
      <p:ext uri="{BB962C8B-B14F-4D97-AF65-F5344CB8AC3E}">
        <p14:creationId xmlns:p14="http://schemas.microsoft.com/office/powerpoint/2010/main" val="1056995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MALL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E6FD0B-C58E-481C-AF6F-B264A83FCD29}"/>
              </a:ext>
            </a:extLst>
          </p:cNvPr>
          <p:cNvSpPr>
            <a:spLocks noChangeArrowheads="1"/>
          </p:cNvSpPr>
          <p:nvPr/>
        </p:nvSpPr>
        <p:spPr bwMode="auto">
          <a:xfrm>
            <a:off x="457200" y="742951"/>
            <a:ext cx="8229600" cy="34529"/>
          </a:xfrm>
          <a:prstGeom prst="rect">
            <a:avLst/>
          </a:prstGeom>
          <a:solidFill>
            <a:srgbClr val="005B9D"/>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ヒラギノ角ゴ Pro W3" charset="-128"/>
              <a:cs typeface="+mn-cs"/>
            </a:endParaRPr>
          </a:p>
        </p:txBody>
      </p:sp>
      <p:sp>
        <p:nvSpPr>
          <p:cNvPr id="5" name="Content Placeholder 2"/>
          <p:cNvSpPr>
            <a:spLocks noGrp="1"/>
          </p:cNvSpPr>
          <p:nvPr>
            <p:ph idx="1"/>
          </p:nvPr>
        </p:nvSpPr>
        <p:spPr>
          <a:xfrm>
            <a:off x="457200" y="285753"/>
            <a:ext cx="8229600" cy="457199"/>
          </a:xfrm>
        </p:spPr>
        <p:txBody>
          <a:bodyPr/>
          <a:lstStyle>
            <a:lvl1pPr>
              <a:buFontTx/>
              <a:buNone/>
              <a:defRPr sz="2700" b="1">
                <a:solidFill>
                  <a:srgbClr val="005B9D"/>
                </a:solidFill>
                <a:latin typeface="Optima"/>
                <a:cs typeface="Optima"/>
              </a:defRPr>
            </a:lvl1pPr>
            <a:lvl2pPr>
              <a:buFontTx/>
              <a:buNone/>
              <a:defRPr>
                <a:solidFill>
                  <a:srgbClr val="005B9D"/>
                </a:solidFill>
                <a:latin typeface="Optima"/>
                <a:cs typeface="Optima"/>
              </a:defRPr>
            </a:lvl2pPr>
            <a:lvl3pPr>
              <a:buFontTx/>
              <a:buNone/>
              <a:defRPr>
                <a:solidFill>
                  <a:srgbClr val="005B9D"/>
                </a:solidFill>
                <a:latin typeface="Optima"/>
                <a:cs typeface="Optima"/>
              </a:defRPr>
            </a:lvl3pPr>
            <a:lvl4pPr>
              <a:defRPr>
                <a:solidFill>
                  <a:srgbClr val="005B9D"/>
                </a:solidFill>
                <a:latin typeface="Optima"/>
                <a:cs typeface="Optima"/>
              </a:defRPr>
            </a:lvl4pPr>
            <a:lvl5pPr>
              <a:defRPr>
                <a:solidFill>
                  <a:srgbClr val="005B9D"/>
                </a:solidFill>
                <a:latin typeface="Optima"/>
                <a:cs typeface="Optima"/>
              </a:defRPr>
            </a:lvl5pPr>
          </a:lstStyle>
          <a:p>
            <a:pPr lvl="0"/>
            <a:r>
              <a:rPr lang="en-US"/>
              <a:t>Click to edit Master text styles</a:t>
            </a:r>
          </a:p>
        </p:txBody>
      </p:sp>
      <p:sp>
        <p:nvSpPr>
          <p:cNvPr id="8" name="Text Placeholder 2"/>
          <p:cNvSpPr>
            <a:spLocks noGrp="1"/>
          </p:cNvSpPr>
          <p:nvPr>
            <p:ph type="body" idx="11"/>
          </p:nvPr>
        </p:nvSpPr>
        <p:spPr>
          <a:xfrm>
            <a:off x="457200" y="800100"/>
            <a:ext cx="8229600" cy="3086100"/>
          </a:xfrm>
        </p:spPr>
        <p:txBody>
          <a:bodyPr/>
          <a:lstStyle>
            <a:lvl1pPr marL="0" indent="0">
              <a:buNone/>
              <a:defRPr sz="1650">
                <a:solidFill>
                  <a:srgbClr val="005B9D"/>
                </a:solidFill>
                <a:latin typeface="Optima"/>
                <a:cs typeface="Optima"/>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E11DF4-1D3F-4F1B-A7CF-D4F14D5889FC}"/>
              </a:ext>
            </a:extLst>
          </p:cNvPr>
          <p:cNvSpPr>
            <a:spLocks noGrp="1"/>
          </p:cNvSpPr>
          <p:nvPr>
            <p:ph type="sldNum" sz="quarter" idx="12"/>
          </p:nvPr>
        </p:nvSpPr>
        <p:spPr/>
        <p:txBody>
          <a:bodyPr/>
          <a:lstStyle>
            <a:lvl1pPr>
              <a:defRPr smtClean="0"/>
            </a:lvl1pPr>
          </a:lstStyle>
          <a:p>
            <a:pPr algn="r" fontAlgn="base">
              <a:spcBef>
                <a:spcPct val="0"/>
              </a:spcBef>
              <a:spcAft>
                <a:spcPct val="0"/>
              </a:spcAft>
              <a:defRPr/>
            </a:pPr>
            <a:fld id="{C7D81643-A4DC-4A93-9501-72ABE0182A41}" type="slidenum">
              <a:rPr lang="en-CA" altLang="en-US" sz="900" smtClean="0">
                <a:solidFill>
                  <a:srgbClr val="95B3D7"/>
                </a:solidFill>
                <a:latin typeface="Optima" pitchFamily="34" charset="0"/>
                <a:ea typeface="ヒラギノ角ゴ Pro W3" charset="-128"/>
              </a:rPr>
              <a:pPr algn="r" fontAlgn="base">
                <a:spcBef>
                  <a:spcPct val="0"/>
                </a:spcBef>
                <a:spcAft>
                  <a:spcPct val="0"/>
                </a:spcAft>
                <a:defRPr/>
              </a:pPr>
              <a:t>‹#›</a:t>
            </a:fld>
            <a:endParaRPr lang="en-CA" altLang="en-US" sz="900" dirty="0">
              <a:solidFill>
                <a:srgbClr val="95B3D7"/>
              </a:solidFill>
              <a:latin typeface="Optima" pitchFamily="34" charset="0"/>
              <a:ea typeface="ヒラギノ角ゴ Pro W3" charset="-128"/>
            </a:endParaRPr>
          </a:p>
        </p:txBody>
      </p:sp>
    </p:spTree>
    <p:extLst>
      <p:ext uri="{BB962C8B-B14F-4D97-AF65-F5344CB8AC3E}">
        <p14:creationId xmlns:p14="http://schemas.microsoft.com/office/powerpoint/2010/main" val="3343677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5"/>
            <a:ext cx="2133600" cy="273843"/>
          </a:xfrm>
          <a:prstGeom prst="rect">
            <a:avLst/>
          </a:prstGeom>
        </p:spPr>
        <p:txBody>
          <a:bodyPr/>
          <a:lstStyle>
            <a:lvl1pPr defTabSz="914378" fontAlgn="base">
              <a:spcBef>
                <a:spcPct val="0"/>
              </a:spcBef>
              <a:spcAft>
                <a:spcPct val="0"/>
              </a:spcAft>
              <a:defRPr>
                <a:latin typeface="Calibri" pitchFamily="34" charset="0"/>
                <a:cs typeface="Arial" charset="0"/>
              </a:defRPr>
            </a:lvl1pPr>
          </a:lstStyle>
          <a:p>
            <a:pPr>
              <a:defRPr/>
            </a:pPr>
            <a:fld id="{74FE2626-B909-4699-850D-C0BDA18F05DC}" type="datetimeFigureOut">
              <a:rPr lang="en-US"/>
              <a:pPr>
                <a:defRPr/>
              </a:pPr>
              <a:t>1/20/2021</a:t>
            </a:fld>
            <a:endParaRPr lang="en-US" dirty="0"/>
          </a:p>
        </p:txBody>
      </p:sp>
      <p:sp>
        <p:nvSpPr>
          <p:cNvPr id="3" name="Footer Placeholder 2"/>
          <p:cNvSpPr>
            <a:spLocks noGrp="1"/>
          </p:cNvSpPr>
          <p:nvPr>
            <p:ph type="ftr" sz="quarter" idx="11"/>
          </p:nvPr>
        </p:nvSpPr>
        <p:spPr/>
        <p:txBody>
          <a:bodyPr/>
          <a:lstStyle>
            <a:lvl1pPr defTabSz="914378" fontAlgn="base">
              <a:spcBef>
                <a:spcPct val="0"/>
              </a:spcBef>
              <a:spcAft>
                <a:spcPct val="0"/>
              </a:spcAft>
              <a:defRPr>
                <a:latin typeface="Calibri" pitchFamily="34" charset="0"/>
                <a:cs typeface="Arial" charset="0"/>
              </a:defRPr>
            </a:lvl1pPr>
          </a:lstStyle>
          <a:p>
            <a:endParaRPr lang="en-CA" dirty="0"/>
          </a:p>
        </p:txBody>
      </p:sp>
      <p:sp>
        <p:nvSpPr>
          <p:cNvPr id="4" name="Slide Number Placeholder 3"/>
          <p:cNvSpPr>
            <a:spLocks noGrp="1"/>
          </p:cNvSpPr>
          <p:nvPr>
            <p:ph type="sldNum" sz="quarter" idx="12"/>
          </p:nvPr>
        </p:nvSpPr>
        <p:spPr>
          <a:xfrm>
            <a:off x="6553200" y="4767265"/>
            <a:ext cx="2133600" cy="273843"/>
          </a:xfrm>
          <a:prstGeom prst="rect">
            <a:avLst/>
          </a:prstGeom>
        </p:spPr>
        <p:txBody>
          <a:bodyPr/>
          <a:lstStyle>
            <a:lvl1pPr defTabSz="914378" fontAlgn="base">
              <a:spcBef>
                <a:spcPct val="0"/>
              </a:spcBef>
              <a:spcAft>
                <a:spcPct val="0"/>
              </a:spcAft>
              <a:defRPr>
                <a:latin typeface="Calibri" pitchFamily="34" charset="0"/>
                <a:cs typeface="Arial" charset="0"/>
              </a:defRPr>
            </a:lvl1pPr>
          </a:lstStyle>
          <a:p>
            <a:pPr>
              <a:defRPr/>
            </a:pPr>
            <a:fld id="{1E0F3F2B-9628-4B14-AF4F-93F3BC5D8091}" type="slidenum">
              <a:rPr lang="en-US"/>
              <a:pPr>
                <a:defRPr/>
              </a:pPr>
              <a:t>‹#›</a:t>
            </a:fld>
            <a:endParaRPr lang="en-US" dirty="0"/>
          </a:p>
        </p:txBody>
      </p:sp>
      <p:sp>
        <p:nvSpPr>
          <p:cNvPr id="5" name="Title 1"/>
          <p:cNvSpPr>
            <a:spLocks noGrp="1"/>
          </p:cNvSpPr>
          <p:nvPr>
            <p:ph type="title"/>
          </p:nvPr>
        </p:nvSpPr>
        <p:spPr>
          <a:xfrm>
            <a:off x="457200" y="228600"/>
            <a:ext cx="8229600" cy="628650"/>
          </a:xfrm>
        </p:spPr>
        <p:txBody>
          <a:bodyPr anchor="t"/>
          <a:lstStyle>
            <a:lvl1pPr algn="ctr">
              <a:defRPr sz="2800" b="1">
                <a:solidFill>
                  <a:srgbClr val="00B9CE"/>
                </a:solidFill>
              </a:defRPr>
            </a:lvl1pPr>
          </a:lstStyle>
          <a:p>
            <a:r>
              <a:rPr lang="en-US"/>
              <a:t>Click to edit Master title style</a:t>
            </a:r>
            <a:endParaRPr lang="en-US" dirty="0"/>
          </a:p>
        </p:txBody>
      </p:sp>
    </p:spTree>
    <p:extLst>
      <p:ext uri="{BB962C8B-B14F-4D97-AF65-F5344CB8AC3E}">
        <p14:creationId xmlns:p14="http://schemas.microsoft.com/office/powerpoint/2010/main" val="1731247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210899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4F7D5-460A-F942-8AF3-433C11C5D07C}"/>
              </a:ext>
            </a:extLst>
          </p:cNvPr>
          <p:cNvSpPr/>
          <p:nvPr userDrawn="1"/>
        </p:nvSpPr>
        <p:spPr>
          <a:xfrm>
            <a:off x="0" y="0"/>
            <a:ext cx="2286000"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C5BD9B-0D75-DB4B-B450-31B673304FB3}"/>
              </a:ext>
            </a:extLst>
          </p:cNvPr>
          <p:cNvPicPr>
            <a:picLocks noChangeAspect="1"/>
          </p:cNvPicPr>
          <p:nvPr userDrawn="1"/>
        </p:nvPicPr>
        <p:blipFill>
          <a:blip r:embed="rId2"/>
          <a:stretch>
            <a:fillRect/>
          </a:stretch>
        </p:blipFill>
        <p:spPr>
          <a:xfrm>
            <a:off x="2286000" y="0"/>
            <a:ext cx="6858000" cy="5143500"/>
          </a:xfrm>
          <a:prstGeom prst="rect">
            <a:avLst/>
          </a:prstGeom>
        </p:spPr>
      </p:pic>
      <p:sp>
        <p:nvSpPr>
          <p:cNvPr id="2" name="Title 1"/>
          <p:cNvSpPr>
            <a:spLocks noGrp="1"/>
          </p:cNvSpPr>
          <p:nvPr>
            <p:ph type="ctrTitle"/>
          </p:nvPr>
        </p:nvSpPr>
        <p:spPr>
          <a:xfrm>
            <a:off x="318041" y="1220949"/>
            <a:ext cx="3714699" cy="2217532"/>
          </a:xfrm>
          <a:prstGeom prst="rect">
            <a:avLst/>
          </a:prstGeom>
        </p:spPr>
        <p:txBody>
          <a:bodyPr anchor="b" anchorCtr="0">
            <a:normAutofit/>
          </a:bodyPr>
          <a:lstStyle>
            <a:lvl1pPr algn="l">
              <a:lnSpc>
                <a:spcPct val="80000"/>
              </a:lnSpc>
              <a:defRPr sz="3600" b="1">
                <a:solidFill>
                  <a:schemeClr val="bg1"/>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318040" y="3579675"/>
            <a:ext cx="5566944"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CA" dirty="0"/>
              <a:t>Click to edit Master subtitle</a:t>
            </a:r>
            <a:endParaRPr lang="en-US" dirty="0"/>
          </a:p>
        </p:txBody>
      </p:sp>
      <p:sp>
        <p:nvSpPr>
          <p:cNvPr id="12" name="Date Placeholder 3">
            <a:extLst>
              <a:ext uri="{FF2B5EF4-FFF2-40B4-BE49-F238E27FC236}">
                <a16:creationId xmlns:a16="http://schemas.microsoft.com/office/drawing/2014/main" id="{846D55F0-7E37-3A4A-84A3-6649948811BB}"/>
              </a:ext>
            </a:extLst>
          </p:cNvPr>
          <p:cNvSpPr txBox="1">
            <a:spLocks/>
          </p:cNvSpPr>
          <p:nvPr userDrawn="1"/>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3" name="Slide Number Placeholder 5">
            <a:extLst>
              <a:ext uri="{FF2B5EF4-FFF2-40B4-BE49-F238E27FC236}">
                <a16:creationId xmlns:a16="http://schemas.microsoft.com/office/drawing/2014/main" id="{51FFC502-AFEE-5E4F-9DB7-78C93C7B03BC}"/>
              </a:ext>
            </a:extLst>
          </p:cNvPr>
          <p:cNvSpPr txBox="1">
            <a:spLocks/>
          </p:cNvSpPr>
          <p:nvPr userDrawn="1"/>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9" name="Picture 8">
            <a:extLst>
              <a:ext uri="{FF2B5EF4-FFF2-40B4-BE49-F238E27FC236}">
                <a16:creationId xmlns:a16="http://schemas.microsoft.com/office/drawing/2014/main" id="{989C8281-B0A3-CC4C-90B4-D4DAE291D8F2}"/>
              </a:ext>
            </a:extLst>
          </p:cNvPr>
          <p:cNvPicPr>
            <a:picLocks noChangeAspect="1"/>
          </p:cNvPicPr>
          <p:nvPr userDrawn="1"/>
        </p:nvPicPr>
        <p:blipFill>
          <a:blip r:embed="rId3"/>
          <a:stretch>
            <a:fillRect/>
          </a:stretch>
        </p:blipFill>
        <p:spPr>
          <a:xfrm>
            <a:off x="250176" y="304040"/>
            <a:ext cx="2205732" cy="916909"/>
          </a:xfrm>
          <a:prstGeom prst="rect">
            <a:avLst/>
          </a:prstGeom>
        </p:spPr>
      </p:pic>
    </p:spTree>
    <p:extLst>
      <p:ext uri="{BB962C8B-B14F-4D97-AF65-F5344CB8AC3E}">
        <p14:creationId xmlns:p14="http://schemas.microsoft.com/office/powerpoint/2010/main" val="276819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2" y="1200151"/>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Date Placeholder 3">
            <a:extLst>
              <a:ext uri="{FF2B5EF4-FFF2-40B4-BE49-F238E27FC236}">
                <a16:creationId xmlns:a16="http://schemas.microsoft.com/office/drawing/2014/main" id="{F29675F0-B53A-1D46-A559-D9E2F364F3FF}"/>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6051F43A-050D-4D7F-BA9C-FB40033A3983}" type="datetime1">
              <a:rPr lang="en-CA" smtClean="0"/>
              <a:t>2021-01-20</a:t>
            </a:fld>
            <a:endParaRPr lang="en-US" dirty="0"/>
          </a:p>
        </p:txBody>
      </p:sp>
      <p:sp>
        <p:nvSpPr>
          <p:cNvPr id="12" name="Slide Number Placeholder 5">
            <a:extLst>
              <a:ext uri="{FF2B5EF4-FFF2-40B4-BE49-F238E27FC236}">
                <a16:creationId xmlns:a16="http://schemas.microsoft.com/office/drawing/2014/main" id="{E03A30F5-949B-994F-AAB4-BD31829665F2}"/>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a:t>Click to edit Master title style</a:t>
            </a:r>
            <a:endParaRPr lang="en-US"/>
          </a:p>
        </p:txBody>
      </p:sp>
    </p:spTree>
    <p:extLst>
      <p:ext uri="{BB962C8B-B14F-4D97-AF65-F5344CB8AC3E}">
        <p14:creationId xmlns:p14="http://schemas.microsoft.com/office/powerpoint/2010/main" val="3693648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dirty="0"/>
              <a:t>Click to edit Master title style</a:t>
            </a:r>
            <a:endParaRPr lang="en-US" dirty="0"/>
          </a:p>
        </p:txBody>
      </p:sp>
      <p:sp>
        <p:nvSpPr>
          <p:cNvPr id="3" name="Content Placeholder 2"/>
          <p:cNvSpPr>
            <a:spLocks noGrp="1"/>
          </p:cNvSpPr>
          <p:nvPr>
            <p:ph idx="1"/>
          </p:nvPr>
        </p:nvSpPr>
        <p:spPr>
          <a:xfrm>
            <a:off x="318040" y="1200151"/>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CA" dirty="0"/>
              <a:t>Click to edit Master text styles</a:t>
            </a:r>
          </a:p>
          <a:p>
            <a:pPr lvl="1"/>
            <a:r>
              <a:rPr lang="en-CA" dirty="0"/>
              <a:t> Second level</a:t>
            </a:r>
          </a:p>
          <a:p>
            <a:pPr lvl="2"/>
            <a:r>
              <a:rPr lang="en-CA" dirty="0"/>
              <a:t> Third level</a:t>
            </a:r>
          </a:p>
          <a:p>
            <a:pPr lvl="3"/>
            <a:r>
              <a:rPr lang="en-CA" dirty="0"/>
              <a:t> Fourth level</a:t>
            </a:r>
          </a:p>
          <a:p>
            <a:pPr lvl="4"/>
            <a:r>
              <a:rPr lang="en-CA" dirty="0"/>
              <a:t> Fifth level</a:t>
            </a:r>
            <a:endParaRPr lang="en-US" dirty="0"/>
          </a:p>
        </p:txBody>
      </p:sp>
      <p:sp>
        <p:nvSpPr>
          <p:cNvPr id="7" name="Date Placeholder 3">
            <a:extLst>
              <a:ext uri="{FF2B5EF4-FFF2-40B4-BE49-F238E27FC236}">
                <a16:creationId xmlns:a16="http://schemas.microsoft.com/office/drawing/2014/main" id="{D31D249B-25F2-BA41-80F6-1643F11B731A}"/>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264DBD11-2CCF-B44B-B2EE-6799ABF511F6}" type="datetime1">
              <a:rPr lang="en-CA" smtClean="0"/>
              <a:pPr/>
              <a:t>2021-01-20</a:t>
            </a:fld>
            <a:endParaRPr lang="en-US" dirty="0"/>
          </a:p>
        </p:txBody>
      </p:sp>
      <p:sp>
        <p:nvSpPr>
          <p:cNvPr id="8" name="Slide Number Placeholder 5">
            <a:extLst>
              <a:ext uri="{FF2B5EF4-FFF2-40B4-BE49-F238E27FC236}">
                <a16:creationId xmlns:a16="http://schemas.microsoft.com/office/drawing/2014/main" id="{C2D12CE2-1679-C547-995E-F36E16B6C42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11615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userDrawn="1"/>
        </p:nvSpPr>
        <p:spPr>
          <a:xfrm>
            <a:off x="-1" y="0"/>
            <a:ext cx="2473569"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3" y="1220949"/>
            <a:ext cx="7020604" cy="2217532"/>
          </a:xfrm>
          <a:prstGeom prst="rect">
            <a:avLst/>
          </a:prstGeom>
        </p:spPr>
        <p:txBody>
          <a:bodyPr anchor="b" anchorCtr="0">
            <a:normAutofit/>
          </a:bodyPr>
          <a:lstStyle>
            <a:lvl1pPr algn="l">
              <a:lnSpc>
                <a:spcPct val="80000"/>
              </a:lnSpc>
              <a:defRPr sz="3600" b="1">
                <a:solidFill>
                  <a:schemeClr val="bg1"/>
                </a:solidFill>
              </a:defRPr>
            </a:lvl1pPr>
          </a:lstStyle>
          <a:p>
            <a:r>
              <a:rPr lang="en-CA" dirty="0"/>
              <a:t>Click to edit Master title style</a:t>
            </a:r>
            <a:endParaRPr lang="en-US" dirty="0"/>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2" y="3579675"/>
            <a:ext cx="7020607"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CA" dirty="0"/>
              <a:t>Click to edit Master subtitle</a:t>
            </a:r>
            <a:endParaRPr lang="en-US" dirty="0"/>
          </a:p>
        </p:txBody>
      </p:sp>
    </p:spTree>
    <p:extLst>
      <p:ext uri="{BB962C8B-B14F-4D97-AF65-F5344CB8AC3E}">
        <p14:creationId xmlns:p14="http://schemas.microsoft.com/office/powerpoint/2010/main" val="3028067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2" y="1200151"/>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200151"/>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Date Placeholder 3">
            <a:extLst>
              <a:ext uri="{FF2B5EF4-FFF2-40B4-BE49-F238E27FC236}">
                <a16:creationId xmlns:a16="http://schemas.microsoft.com/office/drawing/2014/main" id="{F29675F0-B53A-1D46-A559-D9E2F364F3FF}"/>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264DBD11-2CCF-B44B-B2EE-6799ABF511F6}" type="datetime1">
              <a:rPr lang="en-CA" smtClean="0"/>
              <a:pPr/>
              <a:t>2021-01-20</a:t>
            </a:fld>
            <a:endParaRPr lang="en-US" dirty="0"/>
          </a:p>
        </p:txBody>
      </p:sp>
      <p:sp>
        <p:nvSpPr>
          <p:cNvPr id="12" name="Slide Number Placeholder 5">
            <a:extLst>
              <a:ext uri="{FF2B5EF4-FFF2-40B4-BE49-F238E27FC236}">
                <a16:creationId xmlns:a16="http://schemas.microsoft.com/office/drawing/2014/main" id="{E03A30F5-949B-994F-AAB4-BD31829665F2}"/>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dirty="0"/>
              <a:t>Click to edit Master title style</a:t>
            </a:r>
            <a:endParaRPr lang="en-US" dirty="0"/>
          </a:p>
        </p:txBody>
      </p:sp>
    </p:spTree>
    <p:extLst>
      <p:ext uri="{BB962C8B-B14F-4D97-AF65-F5344CB8AC3E}">
        <p14:creationId xmlns:p14="http://schemas.microsoft.com/office/powerpoint/2010/main" val="589988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45F0CB3E-859C-FA4C-A052-25C388D6C7E2}"/>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264DBD11-2CCF-B44B-B2EE-6799ABF511F6}" type="datetime1">
              <a:rPr lang="en-CA" smtClean="0"/>
              <a:pPr/>
              <a:t>2021-01-20</a:t>
            </a:fld>
            <a:endParaRPr lang="en-US" dirty="0"/>
          </a:p>
        </p:txBody>
      </p:sp>
      <p:sp>
        <p:nvSpPr>
          <p:cNvPr id="10" name="Slide Number Placeholder 5">
            <a:extLst>
              <a:ext uri="{FF2B5EF4-FFF2-40B4-BE49-F238E27FC236}">
                <a16:creationId xmlns:a16="http://schemas.microsoft.com/office/drawing/2014/main" id="{DC8BB207-4E42-5A41-9293-ED25B4F343C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dirty="0"/>
              <a:t>Click to edit Master title style</a:t>
            </a:r>
            <a:endParaRPr lang="en-US" dirty="0"/>
          </a:p>
        </p:txBody>
      </p:sp>
    </p:spTree>
    <p:extLst>
      <p:ext uri="{BB962C8B-B14F-4D97-AF65-F5344CB8AC3E}">
        <p14:creationId xmlns:p14="http://schemas.microsoft.com/office/powerpoint/2010/main" val="3468629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0FE6D6D-83D1-4C42-90A0-55D4C74FA925}"/>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264DBD11-2CCF-B44B-B2EE-6799ABF511F6}" type="datetime1">
              <a:rPr lang="en-CA" smtClean="0"/>
              <a:pPr/>
              <a:t>2021-01-20</a:t>
            </a:fld>
            <a:endParaRPr lang="en-US" dirty="0"/>
          </a:p>
        </p:txBody>
      </p:sp>
      <p:sp>
        <p:nvSpPr>
          <p:cNvPr id="9" name="Slide Number Placeholder 5">
            <a:extLst>
              <a:ext uri="{FF2B5EF4-FFF2-40B4-BE49-F238E27FC236}">
                <a16:creationId xmlns:a16="http://schemas.microsoft.com/office/drawing/2014/main" id="{AD18064D-B8B3-FA48-9F9E-CDDA3C94EBD7}"/>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0" name="Footer Placeholder 4">
            <a:extLst>
              <a:ext uri="{FF2B5EF4-FFF2-40B4-BE49-F238E27FC236}">
                <a16:creationId xmlns:a16="http://schemas.microsoft.com/office/drawing/2014/main" id="{419330CD-9584-7547-A0EE-E945FE00B33F}"/>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10533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4F7D5-460A-F942-8AF3-433C11C5D07C}"/>
              </a:ext>
            </a:extLst>
          </p:cNvPr>
          <p:cNvSpPr/>
          <p:nvPr/>
        </p:nvSpPr>
        <p:spPr>
          <a:xfrm>
            <a:off x="0" y="0"/>
            <a:ext cx="2286000"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C5BD9B-0D75-DB4B-B450-31B673304FB3}"/>
              </a:ext>
            </a:extLst>
          </p:cNvPr>
          <p:cNvPicPr>
            <a:picLocks noChangeAspect="1"/>
          </p:cNvPicPr>
          <p:nvPr/>
        </p:nvPicPr>
        <p:blipFill>
          <a:blip r:embed="rId2"/>
          <a:stretch>
            <a:fillRect/>
          </a:stretch>
        </p:blipFill>
        <p:spPr>
          <a:xfrm>
            <a:off x="2286000" y="0"/>
            <a:ext cx="6858000" cy="5143500"/>
          </a:xfrm>
          <a:prstGeom prst="rect">
            <a:avLst/>
          </a:prstGeom>
        </p:spPr>
      </p:pic>
      <p:sp>
        <p:nvSpPr>
          <p:cNvPr id="2" name="Title 1"/>
          <p:cNvSpPr>
            <a:spLocks noGrp="1"/>
          </p:cNvSpPr>
          <p:nvPr>
            <p:ph type="ctrTitle"/>
          </p:nvPr>
        </p:nvSpPr>
        <p:spPr>
          <a:xfrm>
            <a:off x="318041" y="1220949"/>
            <a:ext cx="3714699" cy="2217532"/>
          </a:xfrm>
          <a:prstGeom prst="rect">
            <a:avLst/>
          </a:prstGeom>
        </p:spPr>
        <p:txBody>
          <a:bodyPr anchor="b" anchorCtr="0">
            <a:normAutofit/>
          </a:bodyPr>
          <a:lstStyle>
            <a:lvl1pPr algn="l">
              <a:lnSpc>
                <a:spcPct val="80000"/>
              </a:lnSpc>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18040" y="3579675"/>
            <a:ext cx="5566944"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846D55F0-7E37-3A4A-84A3-6649948811BB}"/>
              </a:ext>
            </a:extLst>
          </p:cNvPr>
          <p:cNvSpPr txBox="1">
            <a:spLocks/>
          </p:cNvSpPr>
          <p:nvPr/>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3" name="Slide Number Placeholder 5">
            <a:extLst>
              <a:ext uri="{FF2B5EF4-FFF2-40B4-BE49-F238E27FC236}">
                <a16:creationId xmlns:a16="http://schemas.microsoft.com/office/drawing/2014/main" id="{51FFC502-AFEE-5E4F-9DB7-78C93C7B03BC}"/>
              </a:ext>
            </a:extLst>
          </p:cNvPr>
          <p:cNvSpPr txBox="1">
            <a:spLocks/>
          </p:cNvSpPr>
          <p:nvPr/>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9" name="Picture 8">
            <a:extLst>
              <a:ext uri="{FF2B5EF4-FFF2-40B4-BE49-F238E27FC236}">
                <a16:creationId xmlns:a16="http://schemas.microsoft.com/office/drawing/2014/main" id="{989C8281-B0A3-CC4C-90B4-D4DAE291D8F2}"/>
              </a:ext>
            </a:extLst>
          </p:cNvPr>
          <p:cNvPicPr>
            <a:picLocks noChangeAspect="1"/>
          </p:cNvPicPr>
          <p:nvPr/>
        </p:nvPicPr>
        <p:blipFill>
          <a:blip r:embed="rId3"/>
          <a:stretch>
            <a:fillRect/>
          </a:stretch>
        </p:blipFill>
        <p:spPr>
          <a:xfrm>
            <a:off x="250176" y="304040"/>
            <a:ext cx="2205732" cy="916909"/>
          </a:xfrm>
          <a:prstGeom prst="rect">
            <a:avLst/>
          </a:prstGeom>
        </p:spPr>
      </p:pic>
    </p:spTree>
    <p:extLst>
      <p:ext uri="{BB962C8B-B14F-4D97-AF65-F5344CB8AC3E}">
        <p14:creationId xmlns:p14="http://schemas.microsoft.com/office/powerpoint/2010/main" val="2492799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
        <p:nvSpPr>
          <p:cNvPr id="3" name="Content Placeholder 2"/>
          <p:cNvSpPr>
            <a:spLocks noGrp="1"/>
          </p:cNvSpPr>
          <p:nvPr>
            <p:ph idx="1"/>
          </p:nvPr>
        </p:nvSpPr>
        <p:spPr>
          <a:xfrm>
            <a:off x="318040" y="1200151"/>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31D249B-25F2-BA41-80F6-1643F11B731A}"/>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endParaRPr lang="en-US" dirty="0"/>
          </a:p>
        </p:txBody>
      </p:sp>
      <p:sp>
        <p:nvSpPr>
          <p:cNvPr id="8" name="Slide Number Placeholder 5">
            <a:extLst>
              <a:ext uri="{FF2B5EF4-FFF2-40B4-BE49-F238E27FC236}">
                <a16:creationId xmlns:a16="http://schemas.microsoft.com/office/drawing/2014/main" id="{C2D12CE2-1679-C547-995E-F36E16B6C42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1075236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286000" y="0"/>
            <a:ext cx="6858000" cy="5143500"/>
          </a:xfrm>
          <a:prstGeom prst="rect">
            <a:avLst/>
          </a:prstGeom>
        </p:spPr>
      </p:pic>
      <p:sp>
        <p:nvSpPr>
          <p:cNvPr id="6" name="Rectangle 5">
            <a:extLst>
              <a:ext uri="{FF2B5EF4-FFF2-40B4-BE49-F238E27FC236}">
                <a16:creationId xmlns:a16="http://schemas.microsoft.com/office/drawing/2014/main" id="{391ACDB4-6957-624F-88DF-FD35B357CF4C}"/>
              </a:ext>
            </a:extLst>
          </p:cNvPr>
          <p:cNvSpPr/>
          <p:nvPr/>
        </p:nvSpPr>
        <p:spPr>
          <a:xfrm>
            <a:off x="-1" y="0"/>
            <a:ext cx="2473569"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895DBFA-FDE5-724C-B092-89267639C49E}"/>
              </a:ext>
            </a:extLst>
          </p:cNvPr>
          <p:cNvSpPr>
            <a:spLocks noGrp="1"/>
          </p:cNvSpPr>
          <p:nvPr>
            <p:ph type="ctrTitle"/>
          </p:nvPr>
        </p:nvSpPr>
        <p:spPr>
          <a:xfrm>
            <a:off x="318043" y="1220949"/>
            <a:ext cx="7020604" cy="2217532"/>
          </a:xfrm>
          <a:prstGeom prst="rect">
            <a:avLst/>
          </a:prstGeom>
        </p:spPr>
        <p:txBody>
          <a:bodyPr anchor="b" anchorCtr="0">
            <a:normAutofit/>
          </a:bodyPr>
          <a:lstStyle>
            <a:lvl1pPr algn="l">
              <a:lnSpc>
                <a:spcPct val="80000"/>
              </a:lnSpc>
              <a:defRPr sz="3600" b="1">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C1E58064-CF3C-194F-A06D-3D6A05A699FC}"/>
              </a:ext>
            </a:extLst>
          </p:cNvPr>
          <p:cNvSpPr>
            <a:spLocks noGrp="1"/>
          </p:cNvSpPr>
          <p:nvPr>
            <p:ph type="subTitle" idx="1"/>
          </p:nvPr>
        </p:nvSpPr>
        <p:spPr>
          <a:xfrm>
            <a:off x="318042" y="3579675"/>
            <a:ext cx="7020607" cy="746164"/>
          </a:xfrm>
          <a:prstGeom prst="rect">
            <a:avLst/>
          </a:prstGeom>
        </p:spPr>
        <p:txBody>
          <a:bodyPr anchor="ctr">
            <a:normAutofit/>
          </a:bodyPr>
          <a:lstStyle>
            <a:lvl1pPr marL="0" indent="0" algn="l">
              <a:lnSpc>
                <a:spcPct val="110000"/>
              </a:lnSpc>
              <a:buNone/>
              <a:defRPr sz="21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8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42" y="1200151"/>
            <a:ext cx="4177761"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177760" cy="339447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29675F0-B53A-1D46-A559-D9E2F364F3FF}"/>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endParaRPr lang="en-US" dirty="0"/>
          </a:p>
        </p:txBody>
      </p:sp>
      <p:sp>
        <p:nvSpPr>
          <p:cNvPr id="12" name="Slide Number Placeholder 5">
            <a:extLst>
              <a:ext uri="{FF2B5EF4-FFF2-40B4-BE49-F238E27FC236}">
                <a16:creationId xmlns:a16="http://schemas.microsoft.com/office/drawing/2014/main" id="{E03A30F5-949B-994F-AAB4-BD31829665F2}"/>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3" name="Footer Placeholder 4">
            <a:extLst>
              <a:ext uri="{FF2B5EF4-FFF2-40B4-BE49-F238E27FC236}">
                <a16:creationId xmlns:a16="http://schemas.microsoft.com/office/drawing/2014/main" id="{24C1128E-6A51-FA4B-88F9-2EBFD41BCD6B}"/>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4" name="Title 1">
            <a:extLst>
              <a:ext uri="{FF2B5EF4-FFF2-40B4-BE49-F238E27FC236}">
                <a16:creationId xmlns:a16="http://schemas.microsoft.com/office/drawing/2014/main" id="{5B15E59A-91AB-B249-A086-60EB3E78C227}"/>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Tree>
    <p:extLst>
      <p:ext uri="{BB962C8B-B14F-4D97-AF65-F5344CB8AC3E}">
        <p14:creationId xmlns:p14="http://schemas.microsoft.com/office/powerpoint/2010/main" val="2144694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45F0CB3E-859C-FA4C-A052-25C388D6C7E2}"/>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endParaRPr lang="en-US" dirty="0"/>
          </a:p>
        </p:txBody>
      </p:sp>
      <p:sp>
        <p:nvSpPr>
          <p:cNvPr id="10" name="Slide Number Placeholder 5">
            <a:extLst>
              <a:ext uri="{FF2B5EF4-FFF2-40B4-BE49-F238E27FC236}">
                <a16:creationId xmlns:a16="http://schemas.microsoft.com/office/drawing/2014/main" id="{DC8BB207-4E42-5A41-9293-ED25B4F343C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US"/>
              <a:t>Click to edit Master title style</a:t>
            </a:r>
            <a:endParaRPr lang="en-US" dirty="0"/>
          </a:p>
        </p:txBody>
      </p:sp>
    </p:spTree>
    <p:extLst>
      <p:ext uri="{BB962C8B-B14F-4D97-AF65-F5344CB8AC3E}">
        <p14:creationId xmlns:p14="http://schemas.microsoft.com/office/powerpoint/2010/main" val="363061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45F0CB3E-859C-FA4C-A052-25C388D6C7E2}"/>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0D1BB617-3BA3-45FF-8A28-2D04FB445CE6}" type="datetime1">
              <a:rPr lang="en-CA" smtClean="0"/>
              <a:t>2021-01-20</a:t>
            </a:fld>
            <a:endParaRPr lang="en-US" dirty="0"/>
          </a:p>
        </p:txBody>
      </p:sp>
      <p:sp>
        <p:nvSpPr>
          <p:cNvPr id="10" name="Slide Number Placeholder 5">
            <a:extLst>
              <a:ext uri="{FF2B5EF4-FFF2-40B4-BE49-F238E27FC236}">
                <a16:creationId xmlns:a16="http://schemas.microsoft.com/office/drawing/2014/main" id="{DC8BB207-4E42-5A41-9293-ED25B4F343C5}"/>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1" name="Footer Placeholder 4">
            <a:extLst>
              <a:ext uri="{FF2B5EF4-FFF2-40B4-BE49-F238E27FC236}">
                <a16:creationId xmlns:a16="http://schemas.microsoft.com/office/drawing/2014/main" id="{487DA5C5-A728-3041-BE12-A3BCC06BED4C}"/>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
        <p:nvSpPr>
          <p:cNvPr id="12" name="Title 1">
            <a:extLst>
              <a:ext uri="{FF2B5EF4-FFF2-40B4-BE49-F238E27FC236}">
                <a16:creationId xmlns:a16="http://schemas.microsoft.com/office/drawing/2014/main" id="{C71BD9BD-9162-3C49-9B3A-689CFEC55D4B}"/>
              </a:ext>
            </a:extLst>
          </p:cNvPr>
          <p:cNvSpPr>
            <a:spLocks noGrp="1"/>
          </p:cNvSpPr>
          <p:nvPr>
            <p:ph type="title"/>
          </p:nvPr>
        </p:nvSpPr>
        <p:spPr>
          <a:xfrm>
            <a:off x="318040" y="263769"/>
            <a:ext cx="8507920" cy="936382"/>
          </a:xfrm>
          <a:prstGeom prst="rect">
            <a:avLst/>
          </a:prstGeom>
        </p:spPr>
        <p:txBody>
          <a:bodyPr anchor="ctr">
            <a:normAutofit/>
          </a:bodyPr>
          <a:lstStyle>
            <a:lvl1pPr>
              <a:defRPr sz="2700" b="1"/>
            </a:lvl1pPr>
          </a:lstStyle>
          <a:p>
            <a:r>
              <a:rPr lang="en-CA"/>
              <a:t>Click to edit Master title style</a:t>
            </a:r>
            <a:endParaRPr lang="en-US"/>
          </a:p>
        </p:txBody>
      </p:sp>
    </p:spTree>
    <p:extLst>
      <p:ext uri="{BB962C8B-B14F-4D97-AF65-F5344CB8AC3E}">
        <p14:creationId xmlns:p14="http://schemas.microsoft.com/office/powerpoint/2010/main" val="1592661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0FE6D6D-83D1-4C42-90A0-55D4C74FA925}"/>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endParaRPr lang="en-US" dirty="0"/>
          </a:p>
        </p:txBody>
      </p:sp>
      <p:sp>
        <p:nvSpPr>
          <p:cNvPr id="9" name="Slide Number Placeholder 5">
            <a:extLst>
              <a:ext uri="{FF2B5EF4-FFF2-40B4-BE49-F238E27FC236}">
                <a16:creationId xmlns:a16="http://schemas.microsoft.com/office/drawing/2014/main" id="{AD18064D-B8B3-FA48-9F9E-CDDA3C94EBD7}"/>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0" name="Footer Placeholder 4">
            <a:extLst>
              <a:ext uri="{FF2B5EF4-FFF2-40B4-BE49-F238E27FC236}">
                <a16:creationId xmlns:a16="http://schemas.microsoft.com/office/drawing/2014/main" id="{419330CD-9584-7547-A0EE-E945FE00B33F}"/>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3941132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395F-2CE1-4C71-A2AF-A05C6FC9DE3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2AF631D-3F7F-4815-82E3-6C633AA7FFA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F8685A5-6E01-4E8A-B921-D95B1D9E1C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14A5C91-3807-4561-894A-05569928C981}"/>
              </a:ext>
            </a:extLst>
          </p:cNvPr>
          <p:cNvSpPr>
            <a:spLocks noGrp="1"/>
          </p:cNvSpPr>
          <p:nvPr>
            <p:ph type="dt" sz="half" idx="10"/>
          </p:nvPr>
        </p:nvSpPr>
        <p:spPr/>
        <p:txBody>
          <a:bodyPr/>
          <a:lstStyle/>
          <a:p>
            <a:fld id="{8D9223A5-8B82-41A5-801E-D392E3D9911D}" type="datetimeFigureOut">
              <a:rPr lang="en-CA" smtClean="0"/>
              <a:t>2021-01-20</a:t>
            </a:fld>
            <a:endParaRPr lang="en-CA" dirty="0"/>
          </a:p>
        </p:txBody>
      </p:sp>
      <p:sp>
        <p:nvSpPr>
          <p:cNvPr id="6" name="Footer Placeholder 5">
            <a:extLst>
              <a:ext uri="{FF2B5EF4-FFF2-40B4-BE49-F238E27FC236}">
                <a16:creationId xmlns:a16="http://schemas.microsoft.com/office/drawing/2014/main" id="{C5B5048F-4950-4B43-907D-2972C398937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BB02DC7-5E2E-4FF7-9512-8D0F466EB7F7}"/>
              </a:ext>
            </a:extLst>
          </p:cNvPr>
          <p:cNvSpPr>
            <a:spLocks noGrp="1"/>
          </p:cNvSpPr>
          <p:nvPr>
            <p:ph type="sldNum" sz="quarter" idx="12"/>
          </p:nvPr>
        </p:nvSpPr>
        <p:spPr/>
        <p:txBody>
          <a:bodyPr/>
          <a:lstStyle/>
          <a:p>
            <a:fld id="{D6F13613-507C-43E5-B853-D5FC13B22043}" type="slidenum">
              <a:rPr lang="en-CA" smtClean="0"/>
              <a:t>‹#›</a:t>
            </a:fld>
            <a:endParaRPr lang="en-CA" dirty="0"/>
          </a:p>
        </p:txBody>
      </p:sp>
    </p:spTree>
    <p:extLst>
      <p:ext uri="{BB962C8B-B14F-4D97-AF65-F5344CB8AC3E}">
        <p14:creationId xmlns:p14="http://schemas.microsoft.com/office/powerpoint/2010/main" val="956343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B5AE3F13-BF91-4760-8CA9-A7556CF0B907}" type="datetime1">
              <a:rPr lang="en-US" smtClean="0"/>
              <a:pPr/>
              <a:t>1/20/2021</a:t>
            </a:fld>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2621731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16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7F037A5-C006-4C46-BAF1-A1B46F73E6D8}" type="datetime1">
              <a:rPr lang="en-US" smtClean="0"/>
              <a:pPr/>
              <a:t>1/20/2021</a:t>
            </a:fld>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7091" y="3974335"/>
            <a:ext cx="613498" cy="711184"/>
          </a:xfrm>
          <a:prstGeom prst="rect">
            <a:avLst/>
          </a:prstGeom>
        </p:spPr>
      </p:pic>
    </p:spTree>
    <p:extLst>
      <p:ext uri="{BB962C8B-B14F-4D97-AF65-F5344CB8AC3E}">
        <p14:creationId xmlns:p14="http://schemas.microsoft.com/office/powerpoint/2010/main" val="1337175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1100143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4022567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4181"/>
            <a:ext cx="7886700" cy="563909"/>
          </a:xfrm>
        </p:spPr>
        <p:txBody>
          <a:bodyPr>
            <a:normAutofit/>
          </a:bodyPr>
          <a:lstStyle>
            <a:lvl1pPr>
              <a:defRPr sz="1725"/>
            </a:lvl1pPr>
          </a:lstStyle>
          <a:p>
            <a:r>
              <a:rPr lang="en-US"/>
              <a:t>Click to edit Master title style</a:t>
            </a:r>
            <a:endParaRPr lang="en-US" dirty="0"/>
          </a:p>
        </p:txBody>
      </p:sp>
    </p:spTree>
    <p:extLst>
      <p:ext uri="{BB962C8B-B14F-4D97-AF65-F5344CB8AC3E}">
        <p14:creationId xmlns:p14="http://schemas.microsoft.com/office/powerpoint/2010/main" val="20747663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705330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78963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0FE6D6D-83D1-4C42-90A0-55D4C74FA925}"/>
              </a:ext>
            </a:extLst>
          </p:cNvPr>
          <p:cNvSpPr>
            <a:spLocks noGrp="1"/>
          </p:cNvSpPr>
          <p:nvPr>
            <p:ph type="dt" sz="half" idx="10"/>
          </p:nvPr>
        </p:nvSpPr>
        <p:spPr>
          <a:xfrm>
            <a:off x="318042" y="4727505"/>
            <a:ext cx="1018391" cy="222231"/>
          </a:xfrm>
          <a:prstGeom prst="rect">
            <a:avLst/>
          </a:prstGeom>
        </p:spPr>
        <p:txBody>
          <a:bodyPr anchor="b" anchorCtr="0"/>
          <a:lstStyle>
            <a:lvl1pPr>
              <a:defRPr sz="900">
                <a:solidFill>
                  <a:srgbClr val="4AB137"/>
                </a:solidFill>
              </a:defRPr>
            </a:lvl1pPr>
          </a:lstStyle>
          <a:p>
            <a:fld id="{53FAEEB5-2E32-4C1C-BF90-5911C870123D}" type="datetime1">
              <a:rPr lang="en-CA" smtClean="0"/>
              <a:t>2021-01-20</a:t>
            </a:fld>
            <a:endParaRPr lang="en-US" dirty="0"/>
          </a:p>
        </p:txBody>
      </p:sp>
      <p:sp>
        <p:nvSpPr>
          <p:cNvPr id="9" name="Slide Number Placeholder 5">
            <a:extLst>
              <a:ext uri="{FF2B5EF4-FFF2-40B4-BE49-F238E27FC236}">
                <a16:creationId xmlns:a16="http://schemas.microsoft.com/office/drawing/2014/main" id="{AD18064D-B8B3-FA48-9F9E-CDDA3C94EBD7}"/>
              </a:ext>
            </a:extLst>
          </p:cNvPr>
          <p:cNvSpPr>
            <a:spLocks noGrp="1"/>
          </p:cNvSpPr>
          <p:nvPr>
            <p:ph type="sldNum" sz="quarter" idx="12"/>
          </p:nvPr>
        </p:nvSpPr>
        <p:spPr>
          <a:xfrm>
            <a:off x="8346834" y="4727500"/>
            <a:ext cx="479129" cy="222230"/>
          </a:xfrm>
          <a:prstGeom prst="rect">
            <a:avLst/>
          </a:prstGeom>
        </p:spPr>
        <p:txBody>
          <a:bodyPr anchor="b" anchorCtr="0"/>
          <a:lstStyle>
            <a:lvl1pPr algn="r">
              <a:defRPr sz="788">
                <a:solidFill>
                  <a:srgbClr val="4AB137"/>
                </a:solidFill>
              </a:defRPr>
            </a:lvl1pPr>
          </a:lstStyle>
          <a:p>
            <a:fld id="{D90C1701-3AC4-DC48-97AE-651E8E290905}" type="slidenum">
              <a:rPr lang="en-US" smtClean="0"/>
              <a:pPr/>
              <a:t>‹#›</a:t>
            </a:fld>
            <a:endParaRPr lang="en-US" dirty="0"/>
          </a:p>
        </p:txBody>
      </p:sp>
      <p:sp>
        <p:nvSpPr>
          <p:cNvPr id="10" name="Footer Placeholder 4">
            <a:extLst>
              <a:ext uri="{FF2B5EF4-FFF2-40B4-BE49-F238E27FC236}">
                <a16:creationId xmlns:a16="http://schemas.microsoft.com/office/drawing/2014/main" id="{419330CD-9584-7547-A0EE-E945FE00B33F}"/>
              </a:ext>
            </a:extLst>
          </p:cNvPr>
          <p:cNvSpPr>
            <a:spLocks noGrp="1"/>
          </p:cNvSpPr>
          <p:nvPr>
            <p:ph type="ftr" sz="quarter" idx="3"/>
          </p:nvPr>
        </p:nvSpPr>
        <p:spPr>
          <a:xfrm>
            <a:off x="1583776" y="4715296"/>
            <a:ext cx="2895600" cy="234439"/>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2954782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953172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2213599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94CA0D34-F74B-4D57-8500-7291495A31CE}" type="datetime1">
              <a:rPr lang="en-US" smtClean="0"/>
              <a:pPr/>
              <a:t>1/20/2021</a:t>
            </a:fld>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r>
              <a:rPr lang="en-US" dirty="0"/>
              <a:t>Client Proprietary and Business Confidential</a:t>
            </a: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2591804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Bullet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628650" y="1369219"/>
            <a:ext cx="7886700" cy="3263504"/>
          </a:xfrm>
        </p:spPr>
        <p:txBody>
          <a:bodyPr/>
          <a:lstStyle>
            <a:lvl1pPr marL="171446" indent="-171446">
              <a:buFont typeface="Webdings" panose="05030102010509060703" pitchFamily="18" charset="2"/>
              <a:buChar char="4"/>
              <a:defRPr sz="1050"/>
            </a:lvl1pPr>
            <a:lvl2pPr marL="514337" indent="-171446">
              <a:buFont typeface="Ministry Medium" panose="02000503020000020004" pitchFamily="50" charset="0"/>
              <a:buChar char="—"/>
              <a:defRPr sz="900">
                <a:solidFill>
                  <a:schemeClr val="bg2">
                    <a:lumMod val="50000"/>
                  </a:schemeClr>
                </a:solidFill>
              </a:defRPr>
            </a:lvl2pPr>
            <a:lvl3pPr marL="857228" indent="-171446">
              <a:buFont typeface="Webdings" panose="05030102010509060703" pitchFamily="18" charset="2"/>
              <a:buChar char="4"/>
              <a:defRPr sz="900">
                <a:solidFill>
                  <a:schemeClr val="bg2">
                    <a:lumMod val="50000"/>
                  </a:schemeClr>
                </a:solidFill>
              </a:defRPr>
            </a:lvl3pPr>
            <a:lvl4pPr marL="1200120" indent="-171446">
              <a:buFont typeface="Webdings" panose="05030102010509060703" pitchFamily="18" charset="2"/>
              <a:buChar char="4"/>
              <a:defRPr sz="900">
                <a:solidFill>
                  <a:schemeClr val="bg2">
                    <a:lumMod val="50000"/>
                  </a:schemeClr>
                </a:solidFill>
              </a:defRPr>
            </a:lvl4pPr>
            <a:lvl5pPr marL="1543012" indent="-171446">
              <a:buFont typeface="Webdings" panose="05030102010509060703" pitchFamily="18" charset="2"/>
              <a:buChar char="4"/>
              <a:defRPr sz="9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9406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alpha val="4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930482" y="1686284"/>
            <a:ext cx="7886700" cy="705298"/>
          </a:xfrm>
        </p:spPr>
        <p:txBody>
          <a:bodyPr anchor="b">
            <a:normAutofit/>
          </a:bodyPr>
          <a:lstStyle>
            <a:lvl1pPr>
              <a:defRPr sz="2700"/>
            </a:lvl1pPr>
          </a:lstStyle>
          <a:p>
            <a:r>
              <a:rPr lang="en-US" dirty="0"/>
              <a:t>Click to edit Master title style</a:t>
            </a:r>
          </a:p>
        </p:txBody>
      </p:sp>
      <p:sp>
        <p:nvSpPr>
          <p:cNvPr id="9" name="Text Placeholder 2"/>
          <p:cNvSpPr>
            <a:spLocks noGrp="1"/>
          </p:cNvSpPr>
          <p:nvPr>
            <p:ph type="body" idx="1"/>
          </p:nvPr>
        </p:nvSpPr>
        <p:spPr>
          <a:xfrm>
            <a:off x="930482" y="2404111"/>
            <a:ext cx="7886700" cy="460115"/>
          </a:xfrm>
        </p:spPr>
        <p:txBody>
          <a:bodyPr>
            <a:normAutofit/>
          </a:bodyPr>
          <a:lstStyle>
            <a:lvl1pPr marL="0" indent="0">
              <a:buNone/>
              <a:defRPr sz="15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8704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extBox 2"/>
          <p:cNvSpPr txBox="1"/>
          <p:nvPr userDrawn="1"/>
        </p:nvSpPr>
        <p:spPr>
          <a:xfrm>
            <a:off x="6978625" y="2500486"/>
            <a:ext cx="1395206" cy="415498"/>
          </a:xfrm>
          <a:prstGeom prst="rect">
            <a:avLst/>
          </a:prstGeom>
          <a:noFill/>
        </p:spPr>
        <p:txBody>
          <a:bodyPr wrap="square" rtlCol="0">
            <a:spAutoFit/>
          </a:bodyPr>
          <a:lstStyle/>
          <a:p>
            <a:r>
              <a:rPr lang="en-US" sz="2100" dirty="0"/>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34094"/>
          <a:stretch/>
        </p:blipFill>
        <p:spPr>
          <a:xfrm>
            <a:off x="759373" y="870810"/>
            <a:ext cx="1585004" cy="1565238"/>
          </a:xfrm>
          <a:prstGeom prst="rect">
            <a:avLst/>
          </a:prstGeom>
        </p:spPr>
      </p:pic>
    </p:spTree>
    <p:extLst>
      <p:ext uri="{BB962C8B-B14F-4D97-AF65-F5344CB8AC3E}">
        <p14:creationId xmlns:p14="http://schemas.microsoft.com/office/powerpoint/2010/main" val="21532819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2"/>
          <p:cNvSpPr txBox="1"/>
          <p:nvPr userDrawn="1"/>
        </p:nvSpPr>
        <p:spPr>
          <a:xfrm>
            <a:off x="6740607" y="2500486"/>
            <a:ext cx="1633225" cy="415498"/>
          </a:xfrm>
          <a:prstGeom prst="rect">
            <a:avLst/>
          </a:prstGeom>
          <a:noFill/>
        </p:spPr>
        <p:txBody>
          <a:bodyPr wrap="square" rtlCol="0">
            <a:spAutoFit/>
          </a:bodyPr>
          <a:lstStyle/>
          <a:p>
            <a:r>
              <a:rPr lang="en-US" sz="2100" dirty="0"/>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0129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2"/>
          <p:cNvSpPr txBox="1"/>
          <p:nvPr userDrawn="1"/>
        </p:nvSpPr>
        <p:spPr>
          <a:xfrm>
            <a:off x="685426" y="1161982"/>
            <a:ext cx="1778374" cy="415498"/>
          </a:xfrm>
          <a:prstGeom prst="rect">
            <a:avLst/>
          </a:prstGeom>
          <a:noFill/>
        </p:spPr>
        <p:txBody>
          <a:bodyPr wrap="square" rtlCol="0">
            <a:spAutoFit/>
          </a:bodyPr>
          <a:lstStyle/>
          <a:p>
            <a:r>
              <a:rPr lang="en-US" sz="2100" dirty="0"/>
              <a:t>Appendix</a:t>
            </a:r>
          </a:p>
        </p:txBody>
      </p:sp>
      <p:cxnSp>
        <p:nvCxnSpPr>
          <p:cNvPr id="9" name="Straight Connector 8"/>
          <p:cNvCxnSpPr/>
          <p:nvPr userDrawn="1"/>
        </p:nvCxnSpPr>
        <p:spPr>
          <a:xfrm>
            <a:off x="766390" y="1195791"/>
            <a:ext cx="740664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13"/>
          <p:cNvSpPr txBox="1">
            <a:spLocks noChangeArrowheads="1"/>
          </p:cNvSpPr>
          <p:nvPr userDrawn="1"/>
        </p:nvSpPr>
        <p:spPr bwMode="auto">
          <a:xfrm>
            <a:off x="649494" y="1834758"/>
            <a:ext cx="5770959" cy="231986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0" indent="0" algn="l" rtl="0" fontAlgn="base">
              <a:spcBef>
                <a:spcPts val="1200"/>
              </a:spcBef>
              <a:spcAft>
                <a:spcPct val="0"/>
              </a:spcAft>
              <a:buFont typeface="Wingdings" pitchFamily="2" charset="2"/>
              <a:buNone/>
              <a:defRPr sz="1800" kern="1200">
                <a:solidFill>
                  <a:schemeClr val="bg1"/>
                </a:solidFill>
                <a:latin typeface="Franklin Gothic Medium" pitchFamily="34" charset="0"/>
                <a:ea typeface="+mn-ea"/>
                <a:cs typeface="+mn-cs"/>
              </a:defRPr>
            </a:lvl1pPr>
            <a:lvl2pPr marL="4572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2pPr>
            <a:lvl3pPr marL="9144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3pPr>
            <a:lvl4pPr marL="13716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4pPr>
            <a:lvl5pPr marL="18288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Project Background, Objectives and Approach</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California Health IT Landscape Assessment: Drivers, Focus areas and Opportunities</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CHCF Health IT Project Inventory</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CHCF Health IT Priorities</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Organizational Considerations</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Next Steps</a:t>
            </a:r>
          </a:p>
          <a:p>
            <a:pPr marL="176209" indent="-176209" eaLnBrk="0" hangingPunct="0">
              <a:spcBef>
                <a:spcPct val="100000"/>
              </a:spcBef>
              <a:buClr>
                <a:schemeClr val="accent1">
                  <a:lumMod val="50000"/>
                </a:schemeClr>
              </a:buClr>
              <a:buFont typeface="Webdings" pitchFamily="18" charset="2"/>
              <a:buChar char="4"/>
            </a:pPr>
            <a:r>
              <a:rPr lang="en-US" sz="1125" dirty="0">
                <a:solidFill>
                  <a:schemeClr val="tx1"/>
                </a:solidFill>
                <a:latin typeface="+mj-lt"/>
              </a:rPr>
              <a:t>Appendix</a:t>
            </a:r>
          </a:p>
        </p:txBody>
      </p:sp>
    </p:spTree>
    <p:extLst>
      <p:ext uri="{BB962C8B-B14F-4D97-AF65-F5344CB8AC3E}">
        <p14:creationId xmlns:p14="http://schemas.microsoft.com/office/powerpoint/2010/main" val="28156977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Box 2"/>
          <p:cNvSpPr txBox="1"/>
          <p:nvPr userDrawn="1"/>
        </p:nvSpPr>
        <p:spPr>
          <a:xfrm>
            <a:off x="6978625" y="2500486"/>
            <a:ext cx="1395206" cy="415498"/>
          </a:xfrm>
          <a:prstGeom prst="rect">
            <a:avLst/>
          </a:prstGeom>
          <a:noFill/>
        </p:spPr>
        <p:txBody>
          <a:bodyPr wrap="square" rtlCol="0">
            <a:spAutoFit/>
          </a:bodyPr>
          <a:lstStyle/>
          <a:p>
            <a:r>
              <a:rPr lang="en-US" sz="2100" dirty="0"/>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34094"/>
          <a:stretch/>
        </p:blipFill>
        <p:spPr>
          <a:xfrm>
            <a:off x="738282" y="1073079"/>
            <a:ext cx="1380184" cy="1362973"/>
          </a:xfrm>
          <a:prstGeom prst="rect">
            <a:avLst/>
          </a:prstGeom>
        </p:spPr>
      </p:pic>
    </p:spTree>
    <p:extLst>
      <p:ext uri="{BB962C8B-B14F-4D97-AF65-F5344CB8AC3E}">
        <p14:creationId xmlns:p14="http://schemas.microsoft.com/office/powerpoint/2010/main" val="565812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Rectangle 1"/>
          <p:cNvSpPr/>
          <p:nvPr userDrawn="1"/>
        </p:nvSpPr>
        <p:spPr>
          <a:xfrm>
            <a:off x="746208" y="1170926"/>
            <a:ext cx="7547835" cy="13716"/>
          </a:xfrm>
          <a:prstGeom prst="rect">
            <a:avLst/>
          </a:prstGeom>
          <a:gradFill flip="none" rotWithShape="1">
            <a:gsLst>
              <a:gs pos="0">
                <a:schemeClr val="accent1">
                  <a:lumMod val="5000"/>
                  <a:lumOff val="95000"/>
                </a:schemeClr>
              </a:gs>
              <a:gs pos="74000">
                <a:schemeClr val="accent1">
                  <a:lumMod val="75000"/>
                </a:schemeClr>
              </a:gs>
              <a:gs pos="83000">
                <a:schemeClr val="accent1">
                  <a:lumMod val="75000"/>
                </a:schemeClr>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533914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B6C-21C6-433A-B6A7-925A6AF3C54E}"/>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093D52F8-C036-40F3-B275-DFAA00523D8F}"/>
              </a:ext>
            </a:extLst>
          </p:cNvPr>
          <p:cNvSpPr>
            <a:spLocks noGrp="1"/>
          </p:cNvSpPr>
          <p:nvPr>
            <p:ph type="sldNum" sz="quarter" idx="10"/>
          </p:nvPr>
        </p:nvSpPr>
        <p:spPr/>
        <p:txBody>
          <a:bodyPr/>
          <a:lstStyle/>
          <a:p>
            <a:fld id="{D90C1701-3AC4-DC48-97AE-651E8E29090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127126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 Tag">
    <p:spTree>
      <p:nvGrpSpPr>
        <p:cNvPr id="1" name=""/>
        <p:cNvGrpSpPr/>
        <p:nvPr/>
      </p:nvGrpSpPr>
      <p:grpSpPr>
        <a:xfrm>
          <a:off x="0" y="0"/>
          <a:ext cx="0" cy="0"/>
          <a:chOff x="0" y="0"/>
          <a:chExt cx="0" cy="0"/>
        </a:xfrm>
      </p:grpSpPr>
      <p:sp>
        <p:nvSpPr>
          <p:cNvPr id="6" name="Text Placeholder 3"/>
          <p:cNvSpPr>
            <a:spLocks noGrp="1"/>
          </p:cNvSpPr>
          <p:nvPr>
            <p:ph type="body" sz="quarter" idx="10" hasCustomPrompt="1"/>
          </p:nvPr>
        </p:nvSpPr>
        <p:spPr>
          <a:xfrm>
            <a:off x="457200" y="617220"/>
            <a:ext cx="8229600" cy="548640"/>
          </a:xfrm>
          <a:prstGeom prst="rect">
            <a:avLst/>
          </a:prstGeom>
          <a:solidFill>
            <a:srgbClr val="EAE7E6"/>
          </a:solidFill>
          <a:ln w="9525">
            <a:solidFill>
              <a:srgbClr val="B2B2B2">
                <a:alpha val="20000"/>
              </a:srgbClr>
            </a:solidFill>
            <a:miter lim="800000"/>
            <a:headEnd/>
            <a:tailEnd/>
          </a:ln>
        </p:spPr>
        <p:txBody>
          <a:bodyPr lIns="91440" tIns="0" rIns="91440" bIns="0" anchor="ctr" anchorCtr="0">
            <a:noAutofit/>
          </a:bodyPr>
          <a:lstStyle>
            <a:lvl1pPr marL="0" indent="0" algn="ctr" rtl="0" eaLnBrk="0" fontAlgn="auto" hangingPunct="0">
              <a:lnSpc>
                <a:spcPct val="114000"/>
              </a:lnSpc>
              <a:spcBef>
                <a:spcPts val="0"/>
              </a:spcBef>
              <a:spcAft>
                <a:spcPts val="0"/>
              </a:spcAft>
              <a:buClr>
                <a:srgbClr val="003399"/>
              </a:buClr>
              <a:buSzPct val="100000"/>
              <a:defRPr lang="en-US" sz="975" kern="1200" dirty="0">
                <a:solidFill>
                  <a:schemeClr val="accent6"/>
                </a:solidFill>
                <a:latin typeface="Arial" charset="0"/>
                <a:ea typeface="+mn-ea"/>
                <a:cs typeface="Arial" charset="0"/>
              </a:defRPr>
            </a:lvl1pPr>
            <a:lvl2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2pPr>
            <a:lvl3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3pPr>
            <a:lvl4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4pPr>
            <a:lvl5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5pPr>
          </a:lstStyle>
          <a:p>
            <a:pPr marL="0" lvl="0" indent="0" algn="ctr" rtl="0" eaLnBrk="0" fontAlgn="auto" hangingPunct="0">
              <a:lnSpc>
                <a:spcPct val="114000"/>
              </a:lnSpc>
              <a:spcBef>
                <a:spcPts val="0"/>
              </a:spcBef>
              <a:spcAft>
                <a:spcPts val="0"/>
              </a:spcAft>
              <a:buClr>
                <a:srgbClr val="003399"/>
              </a:buClr>
              <a:buSzPct val="100000"/>
              <a:buFont typeface="Wingdings" pitchFamily="2" charset="2"/>
            </a:pPr>
            <a:r>
              <a:rPr lang="en-US" dirty="0"/>
              <a:t>Click to edit tagline (should summarize the slide)</a:t>
            </a:r>
          </a:p>
        </p:txBody>
      </p:sp>
      <p:sp>
        <p:nvSpPr>
          <p:cNvPr id="4" name="Rectangle 2"/>
          <p:cNvSpPr>
            <a:spLocks noGrp="1" noChangeArrowheads="1"/>
          </p:cNvSpPr>
          <p:nvPr>
            <p:ph type="title"/>
          </p:nvPr>
        </p:nvSpPr>
        <p:spPr bwMode="auto">
          <a:xfrm>
            <a:off x="457200" y="200025"/>
            <a:ext cx="8229600" cy="3429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694066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extBox 2"/>
          <p:cNvSpPr txBox="1"/>
          <p:nvPr userDrawn="1"/>
        </p:nvSpPr>
        <p:spPr>
          <a:xfrm>
            <a:off x="6978625" y="2500486"/>
            <a:ext cx="1395206" cy="415498"/>
          </a:xfrm>
          <a:prstGeom prst="rect">
            <a:avLst/>
          </a:prstGeom>
          <a:noFill/>
        </p:spPr>
        <p:txBody>
          <a:bodyPr wrap="square" rtlCol="0">
            <a:spAutoFit/>
          </a:bodyPr>
          <a:lstStyle/>
          <a:p>
            <a:r>
              <a:rPr lang="en-US" sz="2100" dirty="0">
                <a:solidFill>
                  <a:srgbClr val="4C5C60"/>
                </a:solidFill>
              </a:rPr>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4094"/>
          <a:stretch/>
        </p:blipFill>
        <p:spPr>
          <a:xfrm>
            <a:off x="759373" y="870810"/>
            <a:ext cx="1585004" cy="1565238"/>
          </a:xfrm>
          <a:prstGeom prst="rect">
            <a:avLst/>
          </a:prstGeom>
        </p:spPr>
      </p:pic>
    </p:spTree>
    <p:extLst>
      <p:ext uri="{BB962C8B-B14F-4D97-AF65-F5344CB8AC3E}">
        <p14:creationId xmlns:p14="http://schemas.microsoft.com/office/powerpoint/2010/main" val="27453671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2"/>
          <p:cNvSpPr txBox="1"/>
          <p:nvPr userDrawn="1"/>
        </p:nvSpPr>
        <p:spPr>
          <a:xfrm>
            <a:off x="6740607" y="2500486"/>
            <a:ext cx="1633225" cy="415498"/>
          </a:xfrm>
          <a:prstGeom prst="rect">
            <a:avLst/>
          </a:prstGeom>
          <a:noFill/>
        </p:spPr>
        <p:txBody>
          <a:bodyPr wrap="square" rtlCol="0">
            <a:spAutoFit/>
          </a:bodyPr>
          <a:lstStyle/>
          <a:p>
            <a:r>
              <a:rPr lang="en-US" sz="2100" dirty="0">
                <a:solidFill>
                  <a:srgbClr val="4C5C60"/>
                </a:solidFill>
              </a:rPr>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292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2"/>
          <p:cNvSpPr txBox="1"/>
          <p:nvPr userDrawn="1"/>
        </p:nvSpPr>
        <p:spPr>
          <a:xfrm>
            <a:off x="685426" y="1161982"/>
            <a:ext cx="1778374" cy="415498"/>
          </a:xfrm>
          <a:prstGeom prst="rect">
            <a:avLst/>
          </a:prstGeom>
          <a:noFill/>
        </p:spPr>
        <p:txBody>
          <a:bodyPr wrap="square" rtlCol="0">
            <a:spAutoFit/>
          </a:bodyPr>
          <a:lstStyle/>
          <a:p>
            <a:r>
              <a:rPr lang="en-US" sz="2100" dirty="0">
                <a:solidFill>
                  <a:srgbClr val="4C5C60"/>
                </a:solidFill>
              </a:rPr>
              <a:t>Appendix</a:t>
            </a:r>
          </a:p>
        </p:txBody>
      </p:sp>
      <p:cxnSp>
        <p:nvCxnSpPr>
          <p:cNvPr id="9" name="Straight Connector 8"/>
          <p:cNvCxnSpPr/>
          <p:nvPr userDrawn="1"/>
        </p:nvCxnSpPr>
        <p:spPr>
          <a:xfrm>
            <a:off x="766390" y="1195791"/>
            <a:ext cx="740664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13"/>
          <p:cNvSpPr txBox="1">
            <a:spLocks noChangeArrowheads="1"/>
          </p:cNvSpPr>
          <p:nvPr userDrawn="1"/>
        </p:nvSpPr>
        <p:spPr bwMode="auto">
          <a:xfrm>
            <a:off x="649494" y="1834758"/>
            <a:ext cx="5770959" cy="231986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0" indent="0" algn="l" rtl="0" fontAlgn="base">
              <a:spcBef>
                <a:spcPts val="1200"/>
              </a:spcBef>
              <a:spcAft>
                <a:spcPct val="0"/>
              </a:spcAft>
              <a:buFont typeface="Wingdings" pitchFamily="2" charset="2"/>
              <a:buNone/>
              <a:defRPr sz="1800" kern="1200">
                <a:solidFill>
                  <a:schemeClr val="bg1"/>
                </a:solidFill>
                <a:latin typeface="Franklin Gothic Medium" pitchFamily="34" charset="0"/>
                <a:ea typeface="+mn-ea"/>
                <a:cs typeface="+mn-cs"/>
              </a:defRPr>
            </a:lvl1pPr>
            <a:lvl2pPr marL="4572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2pPr>
            <a:lvl3pPr marL="9144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3pPr>
            <a:lvl4pPr marL="13716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4pPr>
            <a:lvl5pPr marL="1828800" indent="0" algn="ctr" rtl="0" fontAlgn="base">
              <a:spcBef>
                <a:spcPct val="20000"/>
              </a:spcBef>
              <a:spcAft>
                <a:spcPct val="0"/>
              </a:spcAft>
              <a:buFont typeface="Arial" charset="0"/>
              <a:buNone/>
              <a:defRPr sz="16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Project Background, Objectives and Approach</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California Health IT Landscape Assessment: Drivers, Focus areas and Opportunities</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CHCF Health IT Project Inventory</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CHCF Health IT Priorities</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Organizational Considerations</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Next Steps</a:t>
            </a:r>
          </a:p>
          <a:p>
            <a:pPr marL="176209" indent="-176209" eaLnBrk="0" hangingPunct="0">
              <a:spcBef>
                <a:spcPct val="100000"/>
              </a:spcBef>
              <a:buClr>
                <a:srgbClr val="00B1B5">
                  <a:lumMod val="50000"/>
                </a:srgbClr>
              </a:buClr>
              <a:buFont typeface="Webdings" pitchFamily="18" charset="2"/>
              <a:buChar char="4"/>
            </a:pPr>
            <a:r>
              <a:rPr lang="en-US" sz="1125" dirty="0">
                <a:solidFill>
                  <a:srgbClr val="4C5C60"/>
                </a:solidFill>
                <a:latin typeface="Calibri Light"/>
              </a:rPr>
              <a:t>Appendix</a:t>
            </a:r>
          </a:p>
        </p:txBody>
      </p:sp>
    </p:spTree>
    <p:extLst>
      <p:ext uri="{BB962C8B-B14F-4D97-AF65-F5344CB8AC3E}">
        <p14:creationId xmlns:p14="http://schemas.microsoft.com/office/powerpoint/2010/main" val="4488866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Box 2"/>
          <p:cNvSpPr txBox="1"/>
          <p:nvPr userDrawn="1"/>
        </p:nvSpPr>
        <p:spPr>
          <a:xfrm>
            <a:off x="6978625" y="2500486"/>
            <a:ext cx="1395206" cy="415498"/>
          </a:xfrm>
          <a:prstGeom prst="rect">
            <a:avLst/>
          </a:prstGeom>
          <a:noFill/>
        </p:spPr>
        <p:txBody>
          <a:bodyPr wrap="square" rtlCol="0">
            <a:spAutoFit/>
          </a:bodyPr>
          <a:lstStyle/>
          <a:p>
            <a:r>
              <a:rPr lang="en-US" sz="2100" dirty="0">
                <a:solidFill>
                  <a:srgbClr val="4C5C60"/>
                </a:solidFill>
              </a:rPr>
              <a:t>Appendix</a:t>
            </a:r>
          </a:p>
        </p:txBody>
      </p:sp>
      <p:cxnSp>
        <p:nvCxnSpPr>
          <p:cNvPr id="9" name="Straight Connector 8"/>
          <p:cNvCxnSpPr/>
          <p:nvPr userDrawn="1"/>
        </p:nvCxnSpPr>
        <p:spPr>
          <a:xfrm>
            <a:off x="766390" y="2534294"/>
            <a:ext cx="74066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4094"/>
          <a:stretch/>
        </p:blipFill>
        <p:spPr>
          <a:xfrm>
            <a:off x="738282" y="1073079"/>
            <a:ext cx="1380184" cy="1362973"/>
          </a:xfrm>
          <a:prstGeom prst="rect">
            <a:avLst/>
          </a:prstGeom>
        </p:spPr>
      </p:pic>
    </p:spTree>
    <p:extLst>
      <p:ext uri="{BB962C8B-B14F-4D97-AF65-F5344CB8AC3E}">
        <p14:creationId xmlns:p14="http://schemas.microsoft.com/office/powerpoint/2010/main" val="37811769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Rectangle 1"/>
          <p:cNvSpPr/>
          <p:nvPr userDrawn="1"/>
        </p:nvSpPr>
        <p:spPr>
          <a:xfrm>
            <a:off x="746208" y="1170926"/>
            <a:ext cx="7547835" cy="13716"/>
          </a:xfrm>
          <a:prstGeom prst="rect">
            <a:avLst/>
          </a:prstGeom>
          <a:gradFill flip="none" rotWithShape="1">
            <a:gsLst>
              <a:gs pos="0">
                <a:schemeClr val="accent1">
                  <a:lumMod val="5000"/>
                  <a:lumOff val="95000"/>
                </a:schemeClr>
              </a:gs>
              <a:gs pos="74000">
                <a:schemeClr val="accent1">
                  <a:lumMod val="75000"/>
                </a:schemeClr>
              </a:gs>
              <a:gs pos="83000">
                <a:schemeClr val="accent1">
                  <a:lumMod val="75000"/>
                </a:schemeClr>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035226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 Tag">
    <p:spTree>
      <p:nvGrpSpPr>
        <p:cNvPr id="1" name=""/>
        <p:cNvGrpSpPr/>
        <p:nvPr/>
      </p:nvGrpSpPr>
      <p:grpSpPr>
        <a:xfrm>
          <a:off x="0" y="0"/>
          <a:ext cx="0" cy="0"/>
          <a:chOff x="0" y="0"/>
          <a:chExt cx="0" cy="0"/>
        </a:xfrm>
      </p:grpSpPr>
      <p:sp>
        <p:nvSpPr>
          <p:cNvPr id="6" name="Text Placeholder 3"/>
          <p:cNvSpPr>
            <a:spLocks noGrp="1"/>
          </p:cNvSpPr>
          <p:nvPr>
            <p:ph type="body" sz="quarter" idx="10" hasCustomPrompt="1"/>
          </p:nvPr>
        </p:nvSpPr>
        <p:spPr>
          <a:xfrm>
            <a:off x="457200" y="617220"/>
            <a:ext cx="8229600" cy="548640"/>
          </a:xfrm>
          <a:prstGeom prst="rect">
            <a:avLst/>
          </a:prstGeom>
          <a:solidFill>
            <a:srgbClr val="EAE7E6"/>
          </a:solidFill>
          <a:ln w="9525">
            <a:solidFill>
              <a:srgbClr val="B2B2B2">
                <a:alpha val="20000"/>
              </a:srgbClr>
            </a:solidFill>
            <a:miter lim="800000"/>
            <a:headEnd/>
            <a:tailEnd/>
          </a:ln>
        </p:spPr>
        <p:txBody>
          <a:bodyPr lIns="91440" tIns="0" rIns="91440" bIns="0" anchor="ctr" anchorCtr="0">
            <a:noAutofit/>
          </a:bodyPr>
          <a:lstStyle>
            <a:lvl1pPr marL="0" indent="0" algn="ctr" rtl="0" eaLnBrk="0" fontAlgn="auto" hangingPunct="0">
              <a:lnSpc>
                <a:spcPct val="114000"/>
              </a:lnSpc>
              <a:spcBef>
                <a:spcPts val="0"/>
              </a:spcBef>
              <a:spcAft>
                <a:spcPts val="0"/>
              </a:spcAft>
              <a:buClr>
                <a:srgbClr val="003399"/>
              </a:buClr>
              <a:buSzPct val="100000"/>
              <a:defRPr lang="en-US" sz="975" kern="1200" dirty="0">
                <a:solidFill>
                  <a:schemeClr val="accent6"/>
                </a:solidFill>
                <a:latin typeface="Arial" charset="0"/>
                <a:ea typeface="+mn-ea"/>
                <a:cs typeface="Arial" charset="0"/>
              </a:defRPr>
            </a:lvl1pPr>
            <a:lvl2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2pPr>
            <a:lvl3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3pPr>
            <a:lvl4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4pPr>
            <a:lvl5pPr algn="ctr" rtl="0" eaLnBrk="0" fontAlgn="auto" hangingPunct="0">
              <a:lnSpc>
                <a:spcPct val="120000"/>
              </a:lnSpc>
              <a:spcBef>
                <a:spcPts val="0"/>
              </a:spcBef>
              <a:spcAft>
                <a:spcPts val="0"/>
              </a:spcAft>
              <a:buClr>
                <a:srgbClr val="003399"/>
              </a:buClr>
              <a:buSzPct val="100000"/>
              <a:defRPr lang="en-US" sz="900" kern="1200" dirty="0" smtClean="0">
                <a:solidFill>
                  <a:srgbClr val="000000"/>
                </a:solidFill>
                <a:latin typeface="Arial" charset="0"/>
                <a:ea typeface="+mn-ea"/>
                <a:cs typeface="Arial" charset="0"/>
              </a:defRPr>
            </a:lvl5pPr>
          </a:lstStyle>
          <a:p>
            <a:pPr marL="0" lvl="0" indent="0" algn="ctr" rtl="0" eaLnBrk="0" fontAlgn="auto" hangingPunct="0">
              <a:lnSpc>
                <a:spcPct val="114000"/>
              </a:lnSpc>
              <a:spcBef>
                <a:spcPts val="0"/>
              </a:spcBef>
              <a:spcAft>
                <a:spcPts val="0"/>
              </a:spcAft>
              <a:buClr>
                <a:srgbClr val="003399"/>
              </a:buClr>
              <a:buSzPct val="100000"/>
              <a:buFont typeface="Wingdings" pitchFamily="2" charset="2"/>
            </a:pPr>
            <a:r>
              <a:rPr lang="en-US" dirty="0"/>
              <a:t>Click to edit tagline (should summarize the slide)</a:t>
            </a:r>
          </a:p>
        </p:txBody>
      </p:sp>
      <p:sp>
        <p:nvSpPr>
          <p:cNvPr id="4" name="Rectangle 2"/>
          <p:cNvSpPr>
            <a:spLocks noGrp="1" noChangeArrowheads="1"/>
          </p:cNvSpPr>
          <p:nvPr>
            <p:ph type="title"/>
          </p:nvPr>
        </p:nvSpPr>
        <p:spPr bwMode="auto">
          <a:xfrm>
            <a:off x="457200" y="200025"/>
            <a:ext cx="8229600" cy="3429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1322392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00025"/>
            <a:ext cx="8229600" cy="3429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584409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12CA0-34DC-44D0-860E-4E529926612F}" type="slidenum">
              <a:rPr lang="en-US" smtClean="0"/>
              <a:t>‹#›</a:t>
            </a:fld>
            <a:endParaRPr lang="en-US" dirty="0"/>
          </a:p>
        </p:txBody>
      </p:sp>
    </p:spTree>
    <p:extLst>
      <p:ext uri="{BB962C8B-B14F-4D97-AF65-F5344CB8AC3E}">
        <p14:creationId xmlns:p14="http://schemas.microsoft.com/office/powerpoint/2010/main" val="413958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4F7D5-460A-F942-8AF3-433C11C5D07C}"/>
              </a:ext>
            </a:extLst>
          </p:cNvPr>
          <p:cNvSpPr/>
          <p:nvPr/>
        </p:nvSpPr>
        <p:spPr>
          <a:xfrm>
            <a:off x="0" y="0"/>
            <a:ext cx="2286000" cy="5143500"/>
          </a:xfrm>
          <a:prstGeom prst="rect">
            <a:avLst/>
          </a:prstGeom>
          <a:solidFill>
            <a:srgbClr val="58BB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97C5BD9B-0D75-DB4B-B450-31B673304FB3}"/>
              </a:ext>
            </a:extLst>
          </p:cNvPr>
          <p:cNvPicPr>
            <a:picLocks noChangeAspect="1"/>
          </p:cNvPicPr>
          <p:nvPr/>
        </p:nvPicPr>
        <p:blipFill>
          <a:blip r:embed="rId2"/>
          <a:stretch>
            <a:fillRect/>
          </a:stretch>
        </p:blipFill>
        <p:spPr>
          <a:xfrm>
            <a:off x="2286000" y="0"/>
            <a:ext cx="6858000" cy="5143500"/>
          </a:xfrm>
          <a:prstGeom prst="rect">
            <a:avLst/>
          </a:prstGeom>
        </p:spPr>
      </p:pic>
      <p:sp>
        <p:nvSpPr>
          <p:cNvPr id="2" name="Title 1"/>
          <p:cNvSpPr>
            <a:spLocks noGrp="1"/>
          </p:cNvSpPr>
          <p:nvPr>
            <p:ph type="ctrTitle"/>
          </p:nvPr>
        </p:nvSpPr>
        <p:spPr>
          <a:xfrm>
            <a:off x="318041" y="1220949"/>
            <a:ext cx="3714699" cy="2217532"/>
          </a:xfrm>
          <a:prstGeom prst="rect">
            <a:avLst/>
          </a:prstGeom>
        </p:spPr>
        <p:txBody>
          <a:bodyPr anchor="b" anchorCtr="0">
            <a:normAutofit/>
          </a:bodyPr>
          <a:lstStyle>
            <a:lvl1pPr algn="l">
              <a:lnSpc>
                <a:spcPct val="80000"/>
              </a:lnSpc>
              <a:defRPr sz="3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18040" y="3579675"/>
            <a:ext cx="5566944" cy="746164"/>
          </a:xfrm>
          <a:prstGeom prst="rect">
            <a:avLst/>
          </a:prstGeom>
        </p:spPr>
        <p:txBody>
          <a:bodyPr anchor="ctr">
            <a:normAutofit/>
          </a:bodyPr>
          <a:lstStyle>
            <a:lvl1pPr marL="0" indent="0" algn="l">
              <a:lnSpc>
                <a:spcPct val="110000"/>
              </a:lnSpc>
              <a:buNone/>
              <a:defRPr sz="2100">
                <a:solidFill>
                  <a:schemeClr val="bg1"/>
                </a:solidFill>
              </a:defRPr>
            </a:lvl1pPr>
            <a:lvl2pPr marL="257162" indent="0" algn="ctr">
              <a:buNone/>
              <a:defRPr>
                <a:solidFill>
                  <a:schemeClr val="tx1">
                    <a:tint val="75000"/>
                  </a:schemeClr>
                </a:solidFill>
              </a:defRPr>
            </a:lvl2pPr>
            <a:lvl3pPr marL="514325" indent="0" algn="ctr">
              <a:buNone/>
              <a:defRPr>
                <a:solidFill>
                  <a:schemeClr val="tx1">
                    <a:tint val="75000"/>
                  </a:schemeClr>
                </a:solidFill>
              </a:defRPr>
            </a:lvl3pPr>
            <a:lvl4pPr marL="771487" indent="0" algn="ctr">
              <a:buNone/>
              <a:defRPr>
                <a:solidFill>
                  <a:schemeClr val="tx1">
                    <a:tint val="75000"/>
                  </a:schemeClr>
                </a:solidFill>
              </a:defRPr>
            </a:lvl4pPr>
            <a:lvl5pPr marL="1028649" indent="0" algn="ctr">
              <a:buNone/>
              <a:defRPr>
                <a:solidFill>
                  <a:schemeClr val="tx1">
                    <a:tint val="75000"/>
                  </a:schemeClr>
                </a:solidFill>
              </a:defRPr>
            </a:lvl5pPr>
            <a:lvl6pPr marL="1285811" indent="0" algn="ctr">
              <a:buNone/>
              <a:defRPr>
                <a:solidFill>
                  <a:schemeClr val="tx1">
                    <a:tint val="75000"/>
                  </a:schemeClr>
                </a:solidFill>
              </a:defRPr>
            </a:lvl6pPr>
            <a:lvl7pPr marL="1542974" indent="0" algn="ctr">
              <a:buNone/>
              <a:defRPr>
                <a:solidFill>
                  <a:schemeClr val="tx1">
                    <a:tint val="75000"/>
                  </a:schemeClr>
                </a:solidFill>
              </a:defRPr>
            </a:lvl7pPr>
            <a:lvl8pPr marL="1800135" indent="0" algn="ctr">
              <a:buNone/>
              <a:defRPr>
                <a:solidFill>
                  <a:schemeClr val="tx1">
                    <a:tint val="75000"/>
                  </a:schemeClr>
                </a:solidFill>
              </a:defRPr>
            </a:lvl8pPr>
            <a:lvl9pPr marL="2057297" indent="0" algn="ctr">
              <a:buNone/>
              <a:defRPr>
                <a:solidFill>
                  <a:schemeClr val="tx1">
                    <a:tint val="75000"/>
                  </a:schemeClr>
                </a:solidFill>
              </a:defRPr>
            </a:lvl9pPr>
          </a:lstStyle>
          <a:p>
            <a:r>
              <a:rPr lang="en-US"/>
              <a:t>Click to edit Master subtitle style</a:t>
            </a:r>
          </a:p>
        </p:txBody>
      </p:sp>
      <p:sp>
        <p:nvSpPr>
          <p:cNvPr id="12" name="Date Placeholder 3">
            <a:extLst>
              <a:ext uri="{FF2B5EF4-FFF2-40B4-BE49-F238E27FC236}">
                <a16:creationId xmlns:a16="http://schemas.microsoft.com/office/drawing/2014/main" id="{846D55F0-7E37-3A4A-84A3-6649948811BB}"/>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chemeClr val="bg1"/>
                </a:solidFill>
              </a:rPr>
              <a:pPr/>
              <a:t>2021-01-20</a:t>
            </a:fld>
            <a:endParaRPr lang="en-US" sz="900" dirty="0">
              <a:solidFill>
                <a:schemeClr val="bg1"/>
              </a:solidFill>
            </a:endParaRPr>
          </a:p>
        </p:txBody>
      </p:sp>
      <p:sp>
        <p:nvSpPr>
          <p:cNvPr id="13" name="Slide Number Placeholder 5">
            <a:extLst>
              <a:ext uri="{FF2B5EF4-FFF2-40B4-BE49-F238E27FC236}">
                <a16:creationId xmlns:a16="http://schemas.microsoft.com/office/drawing/2014/main" id="{51FFC502-AFEE-5E4F-9DB7-78C93C7B03BC}"/>
              </a:ext>
            </a:extLst>
          </p:cNvPr>
          <p:cNvSpPr txBox="1">
            <a:spLocks/>
          </p:cNvSpPr>
          <p:nvPr/>
        </p:nvSpPr>
        <p:spPr>
          <a:xfrm>
            <a:off x="8380074"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chemeClr val="bg1"/>
                </a:solidFill>
              </a:rPr>
              <a:pPr/>
              <a:t>‹#›</a:t>
            </a:fld>
            <a:endParaRPr lang="en-US" sz="900" dirty="0">
              <a:solidFill>
                <a:schemeClr val="bg1"/>
              </a:solidFill>
            </a:endParaRPr>
          </a:p>
        </p:txBody>
      </p:sp>
      <p:pic>
        <p:nvPicPr>
          <p:cNvPr id="9" name="Picture 8">
            <a:extLst>
              <a:ext uri="{FF2B5EF4-FFF2-40B4-BE49-F238E27FC236}">
                <a16:creationId xmlns:a16="http://schemas.microsoft.com/office/drawing/2014/main" id="{989C8281-B0A3-CC4C-90B4-D4DAE291D8F2}"/>
              </a:ext>
            </a:extLst>
          </p:cNvPr>
          <p:cNvPicPr>
            <a:picLocks noChangeAspect="1"/>
          </p:cNvPicPr>
          <p:nvPr/>
        </p:nvPicPr>
        <p:blipFill>
          <a:blip r:embed="rId3"/>
          <a:stretch>
            <a:fillRect/>
          </a:stretch>
        </p:blipFill>
        <p:spPr>
          <a:xfrm>
            <a:off x="250176" y="304041"/>
            <a:ext cx="2205732" cy="916909"/>
          </a:xfrm>
          <a:prstGeom prst="rect">
            <a:avLst/>
          </a:prstGeom>
        </p:spPr>
      </p:pic>
    </p:spTree>
    <p:extLst>
      <p:ext uri="{BB962C8B-B14F-4D97-AF65-F5344CB8AC3E}">
        <p14:creationId xmlns:p14="http://schemas.microsoft.com/office/powerpoint/2010/main" val="129781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041" y="263769"/>
            <a:ext cx="8507920" cy="936382"/>
          </a:xfrm>
          <a:prstGeom prst="rect">
            <a:avLst/>
          </a:prstGeom>
        </p:spPr>
        <p:txBody>
          <a:bodyPr anchor="ctr">
            <a:normAutofit/>
          </a:bodyPr>
          <a:lstStyle>
            <a:lvl1pPr>
              <a:defRPr sz="2700" b="1"/>
            </a:lvl1pPr>
          </a:lstStyle>
          <a:p>
            <a:r>
              <a:rPr lang="en-US"/>
              <a:t>Click to edit Master title style</a:t>
            </a:r>
          </a:p>
        </p:txBody>
      </p:sp>
      <p:sp>
        <p:nvSpPr>
          <p:cNvPr id="3" name="Content Placeholder 2"/>
          <p:cNvSpPr>
            <a:spLocks noGrp="1"/>
          </p:cNvSpPr>
          <p:nvPr>
            <p:ph idx="1"/>
          </p:nvPr>
        </p:nvSpPr>
        <p:spPr>
          <a:xfrm>
            <a:off x="318041" y="1200151"/>
            <a:ext cx="8507920" cy="322241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2D12CE2-1679-C547-995E-F36E16B6C425}"/>
              </a:ext>
            </a:extLst>
          </p:cNvPr>
          <p:cNvSpPr>
            <a:spLocks noGrp="1"/>
          </p:cNvSpPr>
          <p:nvPr>
            <p:ph type="sldNum" sz="quarter" idx="12"/>
          </p:nvPr>
        </p:nvSpPr>
        <p:spPr>
          <a:xfrm>
            <a:off x="8346835" y="4727500"/>
            <a:ext cx="479129" cy="222230"/>
          </a:xfrm>
          <a:prstGeom prst="rect">
            <a:avLst/>
          </a:prstGeom>
        </p:spPr>
        <p:txBody>
          <a:bodyPr anchor="b" anchorCtr="0"/>
          <a:lstStyle>
            <a:lvl1pPr algn="r">
              <a:defRPr sz="788">
                <a:solidFill>
                  <a:srgbClr val="4AB137"/>
                </a:solidFill>
              </a:defRPr>
            </a:lvl1pPr>
          </a:lstStyle>
          <a:p>
            <a:fld id="{98AF4695-8BA9-47CE-A85C-84B040D1FADF}" type="slidenum">
              <a:rPr lang="en-CA" smtClean="0"/>
              <a:t>‹#›</a:t>
            </a:fld>
            <a:endParaRPr lang="en-CA" dirty="0"/>
          </a:p>
        </p:txBody>
      </p:sp>
      <p:sp>
        <p:nvSpPr>
          <p:cNvPr id="11" name="Footer Placeholder 4">
            <a:extLst>
              <a:ext uri="{FF2B5EF4-FFF2-40B4-BE49-F238E27FC236}">
                <a16:creationId xmlns:a16="http://schemas.microsoft.com/office/drawing/2014/main" id="{14A2BD4A-3261-F24C-9FCC-93A268E606D0}"/>
              </a:ext>
            </a:extLst>
          </p:cNvPr>
          <p:cNvSpPr>
            <a:spLocks noGrp="1"/>
          </p:cNvSpPr>
          <p:nvPr>
            <p:ph type="ftr" sz="quarter" idx="3"/>
          </p:nvPr>
        </p:nvSpPr>
        <p:spPr>
          <a:xfrm>
            <a:off x="1583776" y="4715297"/>
            <a:ext cx="2895600" cy="234439"/>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108093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5.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A7346-7520-F14D-8239-9B6BC5FB2EBE}"/>
              </a:ext>
            </a:extLst>
          </p:cNvPr>
          <p:cNvPicPr>
            <a:picLocks noChangeAspect="1"/>
          </p:cNvPicPr>
          <p:nvPr userDrawn="1"/>
        </p:nvPicPr>
        <p:blipFill>
          <a:blip r:embed="rId9"/>
          <a:stretch>
            <a:fillRect/>
          </a:stretch>
        </p:blipFill>
        <p:spPr>
          <a:xfrm>
            <a:off x="6334446" y="4553605"/>
            <a:ext cx="1370838" cy="569849"/>
          </a:xfrm>
          <a:prstGeom prst="rect">
            <a:avLst/>
          </a:prstGeom>
        </p:spPr>
      </p:pic>
      <p:sp>
        <p:nvSpPr>
          <p:cNvPr id="6" name="Title Placeholder 5">
            <a:extLst>
              <a:ext uri="{FF2B5EF4-FFF2-40B4-BE49-F238E27FC236}">
                <a16:creationId xmlns:a16="http://schemas.microsoft.com/office/drawing/2014/main" id="{830915CB-49E5-B341-AC89-318F1A46FD4A}"/>
              </a:ext>
            </a:extLst>
          </p:cNvPr>
          <p:cNvSpPr>
            <a:spLocks noGrp="1"/>
          </p:cNvSpPr>
          <p:nvPr>
            <p:ph type="title"/>
          </p:nvPr>
        </p:nvSpPr>
        <p:spPr>
          <a:xfrm>
            <a:off x="318040" y="257055"/>
            <a:ext cx="8507920" cy="993775"/>
          </a:xfrm>
          <a:prstGeom prst="rect">
            <a:avLst/>
          </a:prstGeom>
        </p:spPr>
        <p:txBody>
          <a:bodyPr vert="horz" lIns="91440" tIns="45720" rIns="91440" bIns="45720" rtlCol="0" anchor="ctr">
            <a:normAutofit/>
          </a:bodyPr>
          <a:lstStyle/>
          <a:p>
            <a:r>
              <a:rPr lang="en-US"/>
              <a:t>Click to edit Master title style</a:t>
            </a:r>
          </a:p>
        </p:txBody>
      </p:sp>
      <p:sp>
        <p:nvSpPr>
          <p:cNvPr id="20" name="Text Placeholder 19">
            <a:extLst>
              <a:ext uri="{FF2B5EF4-FFF2-40B4-BE49-F238E27FC236}">
                <a16:creationId xmlns:a16="http://schemas.microsoft.com/office/drawing/2014/main" id="{946D5BFA-8855-214E-91C2-26C8B6E696F3}"/>
              </a:ext>
            </a:extLst>
          </p:cNvPr>
          <p:cNvSpPr>
            <a:spLocks noGrp="1"/>
          </p:cNvSpPr>
          <p:nvPr>
            <p:ph type="body" idx="1"/>
          </p:nvPr>
        </p:nvSpPr>
        <p:spPr>
          <a:xfrm>
            <a:off x="318042" y="1250832"/>
            <a:ext cx="8507921" cy="3302771"/>
          </a:xfrm>
          <a:prstGeom prst="rect">
            <a:avLst/>
          </a:prstGeom>
        </p:spPr>
        <p:txBody>
          <a:bodyPr vert="horz" lIns="91440" tIns="45720" rIns="91440" bIns="45720" rtlCol="0">
            <a:normAutofit/>
          </a:body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24" name="Date Placeholder 3">
            <a:extLst>
              <a:ext uri="{FF2B5EF4-FFF2-40B4-BE49-F238E27FC236}">
                <a16:creationId xmlns:a16="http://schemas.microsoft.com/office/drawing/2014/main" id="{F8B1241E-7F39-0D45-8FF5-7E3FCC3FDB22}"/>
              </a:ext>
            </a:extLst>
          </p:cNvPr>
          <p:cNvSpPr txBox="1">
            <a:spLocks/>
          </p:cNvSpPr>
          <p:nvPr userDrawn="1"/>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25" name="Slide Number Placeholder 5">
            <a:extLst>
              <a:ext uri="{FF2B5EF4-FFF2-40B4-BE49-F238E27FC236}">
                <a16:creationId xmlns:a16="http://schemas.microsoft.com/office/drawing/2014/main" id="{C2AF4350-2A65-F34B-840E-06403D63DB0B}"/>
              </a:ext>
            </a:extLst>
          </p:cNvPr>
          <p:cNvSpPr txBox="1">
            <a:spLocks/>
          </p:cNvSpPr>
          <p:nvPr userDrawn="1"/>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
        <p:nvSpPr>
          <p:cNvPr id="26" name="Footer Placeholder 4">
            <a:extLst>
              <a:ext uri="{FF2B5EF4-FFF2-40B4-BE49-F238E27FC236}">
                <a16:creationId xmlns:a16="http://schemas.microsoft.com/office/drawing/2014/main" id="{6080C703-31B0-F841-AC02-6E9099EAED2D}"/>
              </a:ext>
            </a:extLst>
          </p:cNvPr>
          <p:cNvSpPr>
            <a:spLocks noGrp="1"/>
          </p:cNvSpPr>
          <p:nvPr>
            <p:ph type="ftr" sz="quarter" idx="3"/>
          </p:nvPr>
        </p:nvSpPr>
        <p:spPr>
          <a:xfrm>
            <a:off x="1494059" y="4780548"/>
            <a:ext cx="3860800" cy="211796"/>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393372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sldNum="0" hdr="0" dt="0"/>
  <p:txStyles>
    <p:titleStyle>
      <a:lvl1pPr algn="l" defTabSz="257168" rtl="0" eaLnBrk="1" latinLnBrk="0" hangingPunct="1">
        <a:lnSpc>
          <a:spcPct val="80000"/>
        </a:lnSpc>
        <a:spcBef>
          <a:spcPct val="0"/>
        </a:spcBef>
        <a:buNone/>
        <a:defRPr sz="2700" b="1" kern="1200">
          <a:solidFill>
            <a:srgbClr val="4AB137"/>
          </a:solidFill>
          <a:latin typeface="+mj-lt"/>
          <a:ea typeface="+mj-ea"/>
          <a:cs typeface="+mj-cs"/>
        </a:defRPr>
      </a:lvl1pPr>
    </p:titleStyle>
    <p:bodyStyle>
      <a:lvl1pPr marL="192876" indent="-192876"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1pPr>
      <a:lvl2pPr marL="417899" indent="-160731"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2pPr>
      <a:lvl3pPr marL="642922"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3pPr>
      <a:lvl4pPr marL="900091"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4pPr>
      <a:lvl5pPr marL="1157259"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A7346-7520-F14D-8239-9B6BC5FB2EBE}"/>
              </a:ext>
            </a:extLst>
          </p:cNvPr>
          <p:cNvPicPr>
            <a:picLocks noChangeAspect="1"/>
          </p:cNvPicPr>
          <p:nvPr/>
        </p:nvPicPr>
        <p:blipFill>
          <a:blip r:embed="rId14"/>
          <a:stretch>
            <a:fillRect/>
          </a:stretch>
        </p:blipFill>
        <p:spPr>
          <a:xfrm>
            <a:off x="6334446" y="4553606"/>
            <a:ext cx="1370838" cy="569849"/>
          </a:xfrm>
          <a:prstGeom prst="rect">
            <a:avLst/>
          </a:prstGeom>
        </p:spPr>
      </p:pic>
      <p:sp>
        <p:nvSpPr>
          <p:cNvPr id="6" name="Title Placeholder 5">
            <a:extLst>
              <a:ext uri="{FF2B5EF4-FFF2-40B4-BE49-F238E27FC236}">
                <a16:creationId xmlns:a16="http://schemas.microsoft.com/office/drawing/2014/main" id="{830915CB-49E5-B341-AC89-318F1A46FD4A}"/>
              </a:ext>
            </a:extLst>
          </p:cNvPr>
          <p:cNvSpPr>
            <a:spLocks noGrp="1"/>
          </p:cNvSpPr>
          <p:nvPr>
            <p:ph type="title"/>
          </p:nvPr>
        </p:nvSpPr>
        <p:spPr>
          <a:xfrm>
            <a:off x="318041" y="257056"/>
            <a:ext cx="8507920" cy="993775"/>
          </a:xfrm>
          <a:prstGeom prst="rect">
            <a:avLst/>
          </a:prstGeom>
        </p:spPr>
        <p:txBody>
          <a:bodyPr vert="horz" lIns="91440" tIns="45720" rIns="91440" bIns="45720" rtlCol="0" anchor="ctr">
            <a:normAutofit/>
          </a:bodyPr>
          <a:lstStyle/>
          <a:p>
            <a:r>
              <a:rPr lang="en-US"/>
              <a:t>Click to edit Master title style</a:t>
            </a:r>
          </a:p>
        </p:txBody>
      </p:sp>
      <p:sp>
        <p:nvSpPr>
          <p:cNvPr id="20" name="Text Placeholder 19">
            <a:extLst>
              <a:ext uri="{FF2B5EF4-FFF2-40B4-BE49-F238E27FC236}">
                <a16:creationId xmlns:a16="http://schemas.microsoft.com/office/drawing/2014/main" id="{946D5BFA-8855-214E-91C2-26C8B6E696F3}"/>
              </a:ext>
            </a:extLst>
          </p:cNvPr>
          <p:cNvSpPr>
            <a:spLocks noGrp="1"/>
          </p:cNvSpPr>
          <p:nvPr>
            <p:ph type="body" idx="1"/>
          </p:nvPr>
        </p:nvSpPr>
        <p:spPr>
          <a:xfrm>
            <a:off x="318043" y="1250832"/>
            <a:ext cx="8507921" cy="3302771"/>
          </a:xfrm>
          <a:prstGeom prst="rect">
            <a:avLst/>
          </a:prstGeom>
        </p:spPr>
        <p:txBody>
          <a:bodyPr vert="horz" lIns="91440" tIns="45720" rIns="91440" bIns="45720" rtlCol="0">
            <a:normAutofit/>
          </a:body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24" name="Date Placeholder 3">
            <a:extLst>
              <a:ext uri="{FF2B5EF4-FFF2-40B4-BE49-F238E27FC236}">
                <a16:creationId xmlns:a16="http://schemas.microsoft.com/office/drawing/2014/main" id="{F8B1241E-7F39-0D45-8FF5-7E3FCC3FDB22}"/>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25" name="Slide Number Placeholder 5">
            <a:extLst>
              <a:ext uri="{FF2B5EF4-FFF2-40B4-BE49-F238E27FC236}">
                <a16:creationId xmlns:a16="http://schemas.microsoft.com/office/drawing/2014/main" id="{C2AF4350-2A65-F34B-840E-06403D63DB0B}"/>
              </a:ext>
            </a:extLst>
          </p:cNvPr>
          <p:cNvSpPr txBox="1">
            <a:spLocks/>
          </p:cNvSpPr>
          <p:nvPr/>
        </p:nvSpPr>
        <p:spPr>
          <a:xfrm>
            <a:off x="8380074"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
        <p:nvSpPr>
          <p:cNvPr id="26" name="Footer Placeholder 4">
            <a:extLst>
              <a:ext uri="{FF2B5EF4-FFF2-40B4-BE49-F238E27FC236}">
                <a16:creationId xmlns:a16="http://schemas.microsoft.com/office/drawing/2014/main" id="{6080C703-31B0-F841-AC02-6E9099EAED2D}"/>
              </a:ext>
            </a:extLst>
          </p:cNvPr>
          <p:cNvSpPr>
            <a:spLocks noGrp="1"/>
          </p:cNvSpPr>
          <p:nvPr>
            <p:ph type="ftr" sz="quarter" idx="3"/>
          </p:nvPr>
        </p:nvSpPr>
        <p:spPr>
          <a:xfrm>
            <a:off x="1494060" y="4780549"/>
            <a:ext cx="3860800" cy="211796"/>
          </a:xfrm>
          <a:prstGeom prst="rect">
            <a:avLst/>
          </a:prstGeom>
        </p:spPr>
        <p:txBody>
          <a:bodyPr anchor="b" anchorCtr="0"/>
          <a:lstStyle>
            <a:lvl1pPr algn="l">
              <a:defRPr sz="900">
                <a:solidFill>
                  <a:srgbClr val="4AB137"/>
                </a:solidFill>
              </a:defRPr>
            </a:lvl1pPr>
          </a:lstStyle>
          <a:p>
            <a:endParaRPr lang="en-CA" dirty="0"/>
          </a:p>
        </p:txBody>
      </p:sp>
    </p:spTree>
    <p:extLst>
      <p:ext uri="{BB962C8B-B14F-4D97-AF65-F5344CB8AC3E}">
        <p14:creationId xmlns:p14="http://schemas.microsoft.com/office/powerpoint/2010/main" val="141397519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257162" rtl="0" eaLnBrk="1" latinLnBrk="0" hangingPunct="1">
        <a:lnSpc>
          <a:spcPct val="80000"/>
        </a:lnSpc>
        <a:spcBef>
          <a:spcPct val="0"/>
        </a:spcBef>
        <a:buNone/>
        <a:defRPr sz="2700" b="1" kern="1200">
          <a:solidFill>
            <a:srgbClr val="4AB137"/>
          </a:solidFill>
          <a:latin typeface="+mj-lt"/>
          <a:ea typeface="+mj-ea"/>
          <a:cs typeface="+mj-cs"/>
        </a:defRPr>
      </a:lvl1pPr>
    </p:titleStyle>
    <p:bodyStyle>
      <a:lvl1pPr marL="192872" indent="-192872" algn="l" defTabSz="257162" rtl="0" eaLnBrk="1" latinLnBrk="0" hangingPunct="1">
        <a:lnSpc>
          <a:spcPct val="110000"/>
        </a:lnSpc>
        <a:spcBef>
          <a:spcPts val="506"/>
        </a:spcBef>
        <a:buFont typeface="Arial"/>
        <a:buChar char="•"/>
        <a:defRPr sz="1800" kern="1200">
          <a:solidFill>
            <a:schemeClr val="tx1"/>
          </a:solidFill>
          <a:latin typeface="+mn-lt"/>
          <a:ea typeface="+mn-ea"/>
          <a:cs typeface="+mn-cs"/>
        </a:defRPr>
      </a:lvl1pPr>
      <a:lvl2pPr marL="417889" indent="-160727" algn="l" defTabSz="257162" rtl="0" eaLnBrk="1" latinLnBrk="0" hangingPunct="1">
        <a:lnSpc>
          <a:spcPct val="110000"/>
        </a:lnSpc>
        <a:spcBef>
          <a:spcPts val="506"/>
        </a:spcBef>
        <a:buFont typeface="Arial"/>
        <a:buChar char="–"/>
        <a:defRPr sz="1800" kern="1200">
          <a:solidFill>
            <a:schemeClr val="tx1"/>
          </a:solidFill>
          <a:latin typeface="+mn-lt"/>
          <a:ea typeface="+mn-ea"/>
          <a:cs typeface="+mn-cs"/>
        </a:defRPr>
      </a:lvl2pPr>
      <a:lvl3pPr marL="642906" indent="-128582" algn="l" defTabSz="257162" rtl="0" eaLnBrk="1" latinLnBrk="0" hangingPunct="1">
        <a:lnSpc>
          <a:spcPct val="110000"/>
        </a:lnSpc>
        <a:spcBef>
          <a:spcPts val="506"/>
        </a:spcBef>
        <a:buFont typeface="Arial"/>
        <a:buChar char="•"/>
        <a:defRPr sz="1800" kern="1200">
          <a:solidFill>
            <a:schemeClr val="tx1"/>
          </a:solidFill>
          <a:latin typeface="+mn-lt"/>
          <a:ea typeface="+mn-ea"/>
          <a:cs typeface="+mn-cs"/>
        </a:defRPr>
      </a:lvl3pPr>
      <a:lvl4pPr marL="900068" indent="-128582" algn="l" defTabSz="257162" rtl="0" eaLnBrk="1" latinLnBrk="0" hangingPunct="1">
        <a:lnSpc>
          <a:spcPct val="110000"/>
        </a:lnSpc>
        <a:spcBef>
          <a:spcPts val="506"/>
        </a:spcBef>
        <a:buFont typeface="Arial"/>
        <a:buChar char="–"/>
        <a:defRPr sz="1800" kern="1200">
          <a:solidFill>
            <a:schemeClr val="tx1"/>
          </a:solidFill>
          <a:latin typeface="+mn-lt"/>
          <a:ea typeface="+mn-ea"/>
          <a:cs typeface="+mn-cs"/>
        </a:defRPr>
      </a:lvl4pPr>
      <a:lvl5pPr marL="1157230" indent="-128582" algn="l" defTabSz="257162" rtl="0" eaLnBrk="1" latinLnBrk="0" hangingPunct="1">
        <a:lnSpc>
          <a:spcPct val="110000"/>
        </a:lnSpc>
        <a:spcBef>
          <a:spcPts val="506"/>
        </a:spcBef>
        <a:buFont typeface="Arial"/>
        <a:buChar char="»"/>
        <a:defRPr sz="1800" kern="1200">
          <a:solidFill>
            <a:schemeClr val="tx1"/>
          </a:solidFill>
          <a:latin typeface="+mn-lt"/>
          <a:ea typeface="+mn-ea"/>
          <a:cs typeface="+mn-cs"/>
        </a:defRPr>
      </a:lvl5pPr>
      <a:lvl6pPr marL="1414393" indent="-128582" algn="l" defTabSz="257162" rtl="0" eaLnBrk="1" latinLnBrk="0" hangingPunct="1">
        <a:spcBef>
          <a:spcPct val="20000"/>
        </a:spcBef>
        <a:buFont typeface="Arial"/>
        <a:buChar char="•"/>
        <a:defRPr sz="1125" kern="1200">
          <a:solidFill>
            <a:schemeClr val="tx1"/>
          </a:solidFill>
          <a:latin typeface="+mn-lt"/>
          <a:ea typeface="+mn-ea"/>
          <a:cs typeface="+mn-cs"/>
        </a:defRPr>
      </a:lvl6pPr>
      <a:lvl7pPr marL="1671554" indent="-128582" algn="l" defTabSz="257162" rtl="0" eaLnBrk="1" latinLnBrk="0" hangingPunct="1">
        <a:spcBef>
          <a:spcPct val="20000"/>
        </a:spcBef>
        <a:buFont typeface="Arial"/>
        <a:buChar char="•"/>
        <a:defRPr sz="1125" kern="1200">
          <a:solidFill>
            <a:schemeClr val="tx1"/>
          </a:solidFill>
          <a:latin typeface="+mn-lt"/>
          <a:ea typeface="+mn-ea"/>
          <a:cs typeface="+mn-cs"/>
        </a:defRPr>
      </a:lvl7pPr>
      <a:lvl8pPr marL="1928717" indent="-128582" algn="l" defTabSz="257162" rtl="0" eaLnBrk="1" latinLnBrk="0" hangingPunct="1">
        <a:spcBef>
          <a:spcPct val="20000"/>
        </a:spcBef>
        <a:buFont typeface="Arial"/>
        <a:buChar char="•"/>
        <a:defRPr sz="1125" kern="1200">
          <a:solidFill>
            <a:schemeClr val="tx1"/>
          </a:solidFill>
          <a:latin typeface="+mn-lt"/>
          <a:ea typeface="+mn-ea"/>
          <a:cs typeface="+mn-cs"/>
        </a:defRPr>
      </a:lvl8pPr>
      <a:lvl9pPr marL="2185880" indent="-128582" algn="l" defTabSz="25716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2" rtl="0" eaLnBrk="1" latinLnBrk="0" hangingPunct="1">
        <a:defRPr sz="1013" kern="1200">
          <a:solidFill>
            <a:schemeClr val="tx1"/>
          </a:solidFill>
          <a:latin typeface="+mn-lt"/>
          <a:ea typeface="+mn-ea"/>
          <a:cs typeface="+mn-cs"/>
        </a:defRPr>
      </a:lvl1pPr>
      <a:lvl2pPr marL="257162" algn="l" defTabSz="257162" rtl="0" eaLnBrk="1" latinLnBrk="0" hangingPunct="1">
        <a:defRPr sz="1013" kern="1200">
          <a:solidFill>
            <a:schemeClr val="tx1"/>
          </a:solidFill>
          <a:latin typeface="+mn-lt"/>
          <a:ea typeface="+mn-ea"/>
          <a:cs typeface="+mn-cs"/>
        </a:defRPr>
      </a:lvl2pPr>
      <a:lvl3pPr marL="514325" algn="l" defTabSz="257162" rtl="0" eaLnBrk="1" latinLnBrk="0" hangingPunct="1">
        <a:defRPr sz="1013" kern="1200">
          <a:solidFill>
            <a:schemeClr val="tx1"/>
          </a:solidFill>
          <a:latin typeface="+mn-lt"/>
          <a:ea typeface="+mn-ea"/>
          <a:cs typeface="+mn-cs"/>
        </a:defRPr>
      </a:lvl3pPr>
      <a:lvl4pPr marL="771487" algn="l" defTabSz="257162" rtl="0" eaLnBrk="1" latinLnBrk="0" hangingPunct="1">
        <a:defRPr sz="1013" kern="1200">
          <a:solidFill>
            <a:schemeClr val="tx1"/>
          </a:solidFill>
          <a:latin typeface="+mn-lt"/>
          <a:ea typeface="+mn-ea"/>
          <a:cs typeface="+mn-cs"/>
        </a:defRPr>
      </a:lvl4pPr>
      <a:lvl5pPr marL="1028649" algn="l" defTabSz="257162" rtl="0" eaLnBrk="1" latinLnBrk="0" hangingPunct="1">
        <a:defRPr sz="1013" kern="1200">
          <a:solidFill>
            <a:schemeClr val="tx1"/>
          </a:solidFill>
          <a:latin typeface="+mn-lt"/>
          <a:ea typeface="+mn-ea"/>
          <a:cs typeface="+mn-cs"/>
        </a:defRPr>
      </a:lvl5pPr>
      <a:lvl6pPr marL="1285811" algn="l" defTabSz="257162" rtl="0" eaLnBrk="1" latinLnBrk="0" hangingPunct="1">
        <a:defRPr sz="1013" kern="1200">
          <a:solidFill>
            <a:schemeClr val="tx1"/>
          </a:solidFill>
          <a:latin typeface="+mn-lt"/>
          <a:ea typeface="+mn-ea"/>
          <a:cs typeface="+mn-cs"/>
        </a:defRPr>
      </a:lvl6pPr>
      <a:lvl7pPr marL="1542974" algn="l" defTabSz="257162" rtl="0" eaLnBrk="1" latinLnBrk="0" hangingPunct="1">
        <a:defRPr sz="1013" kern="1200">
          <a:solidFill>
            <a:schemeClr val="tx1"/>
          </a:solidFill>
          <a:latin typeface="+mn-lt"/>
          <a:ea typeface="+mn-ea"/>
          <a:cs typeface="+mn-cs"/>
        </a:defRPr>
      </a:lvl7pPr>
      <a:lvl8pPr marL="1800135" algn="l" defTabSz="257162" rtl="0" eaLnBrk="1" latinLnBrk="0" hangingPunct="1">
        <a:defRPr sz="1013" kern="1200">
          <a:solidFill>
            <a:schemeClr val="tx1"/>
          </a:solidFill>
          <a:latin typeface="+mn-lt"/>
          <a:ea typeface="+mn-ea"/>
          <a:cs typeface="+mn-cs"/>
        </a:defRPr>
      </a:lvl8pPr>
      <a:lvl9pPr marL="2057297" algn="l" defTabSz="257162"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830915CB-49E5-B341-AC89-318F1A46FD4A}"/>
              </a:ext>
            </a:extLst>
          </p:cNvPr>
          <p:cNvSpPr>
            <a:spLocks noGrp="1"/>
          </p:cNvSpPr>
          <p:nvPr>
            <p:ph type="title"/>
          </p:nvPr>
        </p:nvSpPr>
        <p:spPr>
          <a:xfrm>
            <a:off x="318042" y="257056"/>
            <a:ext cx="8507920" cy="9937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946D5BFA-8855-214E-91C2-26C8B6E696F3}"/>
              </a:ext>
            </a:extLst>
          </p:cNvPr>
          <p:cNvSpPr>
            <a:spLocks noGrp="1"/>
          </p:cNvSpPr>
          <p:nvPr>
            <p:ph type="body" idx="1"/>
          </p:nvPr>
        </p:nvSpPr>
        <p:spPr>
          <a:xfrm>
            <a:off x="318044" y="1250832"/>
            <a:ext cx="8507921" cy="3302771"/>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4" name="Date Placeholder 3">
            <a:extLst>
              <a:ext uri="{FF2B5EF4-FFF2-40B4-BE49-F238E27FC236}">
                <a16:creationId xmlns:a16="http://schemas.microsoft.com/office/drawing/2014/main" id="{F8B1241E-7F39-0D45-8FF5-7E3FCC3FDB22}"/>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25" name="Slide Number Placeholder 5">
            <a:extLst>
              <a:ext uri="{FF2B5EF4-FFF2-40B4-BE49-F238E27FC236}">
                <a16:creationId xmlns:a16="http://schemas.microsoft.com/office/drawing/2014/main" id="{C2AF4350-2A65-F34B-840E-06403D63DB0B}"/>
              </a:ext>
            </a:extLst>
          </p:cNvPr>
          <p:cNvSpPr txBox="1">
            <a:spLocks/>
          </p:cNvSpPr>
          <p:nvPr/>
        </p:nvSpPr>
        <p:spPr>
          <a:xfrm>
            <a:off x="8380076"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
        <p:nvSpPr>
          <p:cNvPr id="26" name="Footer Placeholder 4">
            <a:extLst>
              <a:ext uri="{FF2B5EF4-FFF2-40B4-BE49-F238E27FC236}">
                <a16:creationId xmlns:a16="http://schemas.microsoft.com/office/drawing/2014/main" id="{6080C703-31B0-F841-AC02-6E9099EAED2D}"/>
              </a:ext>
            </a:extLst>
          </p:cNvPr>
          <p:cNvSpPr>
            <a:spLocks noGrp="1"/>
          </p:cNvSpPr>
          <p:nvPr>
            <p:ph type="ftr" sz="quarter" idx="3"/>
          </p:nvPr>
        </p:nvSpPr>
        <p:spPr>
          <a:xfrm>
            <a:off x="1494060" y="4780549"/>
            <a:ext cx="3860800" cy="211796"/>
          </a:xfrm>
          <a:prstGeom prst="rect">
            <a:avLst/>
          </a:prstGeom>
        </p:spPr>
        <p:txBody>
          <a:bodyPr anchor="b" anchorCtr="0"/>
          <a:lstStyle>
            <a:lvl1pPr algn="l">
              <a:defRPr sz="900">
                <a:solidFill>
                  <a:srgbClr val="4AB137"/>
                </a:solidFill>
              </a:defRPr>
            </a:lvl1pPr>
          </a:lstStyle>
          <a:p>
            <a:endParaRPr lang="en-CA" dirty="0"/>
          </a:p>
        </p:txBody>
      </p:sp>
      <p:pic>
        <p:nvPicPr>
          <p:cNvPr id="8" name="Picture 7">
            <a:extLst>
              <a:ext uri="{FF2B5EF4-FFF2-40B4-BE49-F238E27FC236}">
                <a16:creationId xmlns:a16="http://schemas.microsoft.com/office/drawing/2014/main" id="{ACF72499-165C-4D1E-BB5A-1583B21F3638}"/>
              </a:ext>
            </a:extLst>
          </p:cNvPr>
          <p:cNvPicPr>
            <a:picLocks noChangeAspect="1"/>
          </p:cNvPicPr>
          <p:nvPr/>
        </p:nvPicPr>
        <p:blipFill>
          <a:blip r:embed="rId21"/>
          <a:srcRect/>
          <a:stretch/>
        </p:blipFill>
        <p:spPr>
          <a:xfrm>
            <a:off x="6357892" y="4633424"/>
            <a:ext cx="1370838" cy="410212"/>
          </a:xfrm>
          <a:prstGeom prst="rect">
            <a:avLst/>
          </a:prstGeom>
        </p:spPr>
      </p:pic>
      <p:sp>
        <p:nvSpPr>
          <p:cNvPr id="9" name="Date Placeholder 3">
            <a:extLst>
              <a:ext uri="{FF2B5EF4-FFF2-40B4-BE49-F238E27FC236}">
                <a16:creationId xmlns:a16="http://schemas.microsoft.com/office/drawing/2014/main" id="{493F3959-D2C7-42AC-86BC-DCEED2DB154A}"/>
              </a:ext>
            </a:extLst>
          </p:cNvPr>
          <p:cNvSpPr txBox="1">
            <a:spLocks/>
          </p:cNvSpPr>
          <p:nvPr/>
        </p:nvSpPr>
        <p:spPr>
          <a:xfrm>
            <a:off x="318039" y="4780549"/>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10" name="Slide Number Placeholder 5">
            <a:extLst>
              <a:ext uri="{FF2B5EF4-FFF2-40B4-BE49-F238E27FC236}">
                <a16:creationId xmlns:a16="http://schemas.microsoft.com/office/drawing/2014/main" id="{C3EE850F-773D-4473-8F3C-A1B12E8D0D63}"/>
              </a:ext>
            </a:extLst>
          </p:cNvPr>
          <p:cNvSpPr txBox="1">
            <a:spLocks/>
          </p:cNvSpPr>
          <p:nvPr/>
        </p:nvSpPr>
        <p:spPr>
          <a:xfrm>
            <a:off x="8380074" y="4780549"/>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Tree>
    <p:extLst>
      <p:ext uri="{BB962C8B-B14F-4D97-AF65-F5344CB8AC3E}">
        <p14:creationId xmlns:p14="http://schemas.microsoft.com/office/powerpoint/2010/main" val="9868238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xStyles>
    <p:titleStyle>
      <a:lvl1pPr algn="l" defTabSz="257108" rtl="0" eaLnBrk="1" latinLnBrk="0" hangingPunct="1">
        <a:lnSpc>
          <a:spcPct val="80000"/>
        </a:lnSpc>
        <a:spcBef>
          <a:spcPct val="0"/>
        </a:spcBef>
        <a:buNone/>
        <a:defRPr sz="2699" b="1" kern="1200">
          <a:solidFill>
            <a:srgbClr val="4AB137"/>
          </a:solidFill>
          <a:latin typeface="+mj-lt"/>
          <a:ea typeface="+mj-ea"/>
          <a:cs typeface="+mj-cs"/>
        </a:defRPr>
      </a:lvl1pPr>
    </p:titleStyle>
    <p:bodyStyle>
      <a:lvl1pPr marL="192831" indent="-192831" algn="l" defTabSz="257108" rtl="0" eaLnBrk="1" latinLnBrk="0" hangingPunct="1">
        <a:lnSpc>
          <a:spcPct val="110000"/>
        </a:lnSpc>
        <a:spcBef>
          <a:spcPts val="506"/>
        </a:spcBef>
        <a:buFont typeface="Arial"/>
        <a:buChar char="•"/>
        <a:defRPr sz="1800" kern="1200">
          <a:solidFill>
            <a:schemeClr val="tx1"/>
          </a:solidFill>
          <a:latin typeface="+mn-lt"/>
          <a:ea typeface="+mn-ea"/>
          <a:cs typeface="+mn-cs"/>
        </a:defRPr>
      </a:lvl1pPr>
      <a:lvl2pPr marL="417800" indent="-160693" algn="l" defTabSz="257108" rtl="0" eaLnBrk="1" latinLnBrk="0" hangingPunct="1">
        <a:lnSpc>
          <a:spcPct val="110000"/>
        </a:lnSpc>
        <a:spcBef>
          <a:spcPts val="506"/>
        </a:spcBef>
        <a:buFont typeface="Arial"/>
        <a:buChar char="–"/>
        <a:defRPr sz="1800" kern="1200">
          <a:solidFill>
            <a:schemeClr val="tx1"/>
          </a:solidFill>
          <a:latin typeface="+mn-lt"/>
          <a:ea typeface="+mn-ea"/>
          <a:cs typeface="+mn-cs"/>
        </a:defRPr>
      </a:lvl2pPr>
      <a:lvl3pPr marL="642769" indent="-128555" algn="l" defTabSz="257108" rtl="0" eaLnBrk="1" latinLnBrk="0" hangingPunct="1">
        <a:lnSpc>
          <a:spcPct val="110000"/>
        </a:lnSpc>
        <a:spcBef>
          <a:spcPts val="506"/>
        </a:spcBef>
        <a:buFont typeface="Arial"/>
        <a:buChar char="•"/>
        <a:defRPr sz="1800" kern="1200">
          <a:solidFill>
            <a:schemeClr val="tx1"/>
          </a:solidFill>
          <a:latin typeface="+mn-lt"/>
          <a:ea typeface="+mn-ea"/>
          <a:cs typeface="+mn-cs"/>
        </a:defRPr>
      </a:lvl3pPr>
      <a:lvl4pPr marL="899878" indent="-128555" algn="l" defTabSz="257108" rtl="0" eaLnBrk="1" latinLnBrk="0" hangingPunct="1">
        <a:lnSpc>
          <a:spcPct val="110000"/>
        </a:lnSpc>
        <a:spcBef>
          <a:spcPts val="506"/>
        </a:spcBef>
        <a:buFont typeface="Arial"/>
        <a:buChar char="–"/>
        <a:defRPr sz="1800" kern="1200">
          <a:solidFill>
            <a:schemeClr val="tx1"/>
          </a:solidFill>
          <a:latin typeface="+mn-lt"/>
          <a:ea typeface="+mn-ea"/>
          <a:cs typeface="+mn-cs"/>
        </a:defRPr>
      </a:lvl4pPr>
      <a:lvl5pPr marL="1156984" indent="-128555" algn="l" defTabSz="257108" rtl="0" eaLnBrk="1" latinLnBrk="0" hangingPunct="1">
        <a:lnSpc>
          <a:spcPct val="110000"/>
        </a:lnSpc>
        <a:spcBef>
          <a:spcPts val="506"/>
        </a:spcBef>
        <a:buFont typeface="Arial"/>
        <a:buChar char="»"/>
        <a:defRPr sz="1800" kern="1200">
          <a:solidFill>
            <a:schemeClr val="tx1"/>
          </a:solidFill>
          <a:latin typeface="+mn-lt"/>
          <a:ea typeface="+mn-ea"/>
          <a:cs typeface="+mn-cs"/>
        </a:defRPr>
      </a:lvl5pPr>
      <a:lvl6pPr marL="1414092" indent="-128555" algn="l" defTabSz="257108" rtl="0" eaLnBrk="1" latinLnBrk="0" hangingPunct="1">
        <a:spcBef>
          <a:spcPct val="20000"/>
        </a:spcBef>
        <a:buFont typeface="Arial"/>
        <a:buChar char="•"/>
        <a:defRPr sz="1125" kern="1200">
          <a:solidFill>
            <a:schemeClr val="tx1"/>
          </a:solidFill>
          <a:latin typeface="+mn-lt"/>
          <a:ea typeface="+mn-ea"/>
          <a:cs typeface="+mn-cs"/>
        </a:defRPr>
      </a:lvl6pPr>
      <a:lvl7pPr marL="1671200" indent="-128555" algn="l" defTabSz="257108" rtl="0" eaLnBrk="1" latinLnBrk="0" hangingPunct="1">
        <a:spcBef>
          <a:spcPct val="20000"/>
        </a:spcBef>
        <a:buFont typeface="Arial"/>
        <a:buChar char="•"/>
        <a:defRPr sz="1125" kern="1200">
          <a:solidFill>
            <a:schemeClr val="tx1"/>
          </a:solidFill>
          <a:latin typeface="+mn-lt"/>
          <a:ea typeface="+mn-ea"/>
          <a:cs typeface="+mn-cs"/>
        </a:defRPr>
      </a:lvl7pPr>
      <a:lvl8pPr marL="1928307" indent="-128555" algn="l" defTabSz="257108" rtl="0" eaLnBrk="1" latinLnBrk="0" hangingPunct="1">
        <a:spcBef>
          <a:spcPct val="20000"/>
        </a:spcBef>
        <a:buFont typeface="Arial"/>
        <a:buChar char="•"/>
        <a:defRPr sz="1125" kern="1200">
          <a:solidFill>
            <a:schemeClr val="tx1"/>
          </a:solidFill>
          <a:latin typeface="+mn-lt"/>
          <a:ea typeface="+mn-ea"/>
          <a:cs typeface="+mn-cs"/>
        </a:defRPr>
      </a:lvl8pPr>
      <a:lvl9pPr marL="2185415" indent="-128555" algn="l" defTabSz="25710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08" rtl="0" eaLnBrk="1" latinLnBrk="0" hangingPunct="1">
        <a:defRPr sz="1013" kern="1200">
          <a:solidFill>
            <a:schemeClr val="tx1"/>
          </a:solidFill>
          <a:latin typeface="+mn-lt"/>
          <a:ea typeface="+mn-ea"/>
          <a:cs typeface="+mn-cs"/>
        </a:defRPr>
      </a:lvl1pPr>
      <a:lvl2pPr marL="257108" algn="l" defTabSz="257108" rtl="0" eaLnBrk="1" latinLnBrk="0" hangingPunct="1">
        <a:defRPr sz="1013" kern="1200">
          <a:solidFill>
            <a:schemeClr val="tx1"/>
          </a:solidFill>
          <a:latin typeface="+mn-lt"/>
          <a:ea typeface="+mn-ea"/>
          <a:cs typeface="+mn-cs"/>
        </a:defRPr>
      </a:lvl2pPr>
      <a:lvl3pPr marL="514215" algn="l" defTabSz="257108" rtl="0" eaLnBrk="1" latinLnBrk="0" hangingPunct="1">
        <a:defRPr sz="1013" kern="1200">
          <a:solidFill>
            <a:schemeClr val="tx1"/>
          </a:solidFill>
          <a:latin typeface="+mn-lt"/>
          <a:ea typeface="+mn-ea"/>
          <a:cs typeface="+mn-cs"/>
        </a:defRPr>
      </a:lvl3pPr>
      <a:lvl4pPr marL="771323" algn="l" defTabSz="257108" rtl="0" eaLnBrk="1" latinLnBrk="0" hangingPunct="1">
        <a:defRPr sz="1013" kern="1200">
          <a:solidFill>
            <a:schemeClr val="tx1"/>
          </a:solidFill>
          <a:latin typeface="+mn-lt"/>
          <a:ea typeface="+mn-ea"/>
          <a:cs typeface="+mn-cs"/>
        </a:defRPr>
      </a:lvl4pPr>
      <a:lvl5pPr marL="1028430" algn="l" defTabSz="257108" rtl="0" eaLnBrk="1" latinLnBrk="0" hangingPunct="1">
        <a:defRPr sz="1013" kern="1200">
          <a:solidFill>
            <a:schemeClr val="tx1"/>
          </a:solidFill>
          <a:latin typeface="+mn-lt"/>
          <a:ea typeface="+mn-ea"/>
          <a:cs typeface="+mn-cs"/>
        </a:defRPr>
      </a:lvl5pPr>
      <a:lvl6pPr marL="1285538" algn="l" defTabSz="257108" rtl="0" eaLnBrk="1" latinLnBrk="0" hangingPunct="1">
        <a:defRPr sz="1013" kern="1200">
          <a:solidFill>
            <a:schemeClr val="tx1"/>
          </a:solidFill>
          <a:latin typeface="+mn-lt"/>
          <a:ea typeface="+mn-ea"/>
          <a:cs typeface="+mn-cs"/>
        </a:defRPr>
      </a:lvl6pPr>
      <a:lvl7pPr marL="1542646" algn="l" defTabSz="257108" rtl="0" eaLnBrk="1" latinLnBrk="0" hangingPunct="1">
        <a:defRPr sz="1013" kern="1200">
          <a:solidFill>
            <a:schemeClr val="tx1"/>
          </a:solidFill>
          <a:latin typeface="+mn-lt"/>
          <a:ea typeface="+mn-ea"/>
          <a:cs typeface="+mn-cs"/>
        </a:defRPr>
      </a:lvl7pPr>
      <a:lvl8pPr marL="1799753" algn="l" defTabSz="257108" rtl="0" eaLnBrk="1" latinLnBrk="0" hangingPunct="1">
        <a:defRPr sz="1013" kern="1200">
          <a:solidFill>
            <a:schemeClr val="tx1"/>
          </a:solidFill>
          <a:latin typeface="+mn-lt"/>
          <a:ea typeface="+mn-ea"/>
          <a:cs typeface="+mn-cs"/>
        </a:defRPr>
      </a:lvl8pPr>
      <a:lvl9pPr marL="2056859" algn="l" defTabSz="257108"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A7346-7520-F14D-8239-9B6BC5FB2EBE}"/>
              </a:ext>
            </a:extLst>
          </p:cNvPr>
          <p:cNvPicPr>
            <a:picLocks noChangeAspect="1"/>
          </p:cNvPicPr>
          <p:nvPr userDrawn="1"/>
        </p:nvPicPr>
        <p:blipFill>
          <a:blip r:embed="rId8"/>
          <a:stretch>
            <a:fillRect/>
          </a:stretch>
        </p:blipFill>
        <p:spPr>
          <a:xfrm>
            <a:off x="6334446" y="4553605"/>
            <a:ext cx="1370838" cy="569849"/>
          </a:xfrm>
          <a:prstGeom prst="rect">
            <a:avLst/>
          </a:prstGeom>
        </p:spPr>
      </p:pic>
      <p:sp>
        <p:nvSpPr>
          <p:cNvPr id="6" name="Title Placeholder 5">
            <a:extLst>
              <a:ext uri="{FF2B5EF4-FFF2-40B4-BE49-F238E27FC236}">
                <a16:creationId xmlns:a16="http://schemas.microsoft.com/office/drawing/2014/main" id="{830915CB-49E5-B341-AC89-318F1A46FD4A}"/>
              </a:ext>
            </a:extLst>
          </p:cNvPr>
          <p:cNvSpPr>
            <a:spLocks noGrp="1"/>
          </p:cNvSpPr>
          <p:nvPr>
            <p:ph type="title"/>
          </p:nvPr>
        </p:nvSpPr>
        <p:spPr>
          <a:xfrm>
            <a:off x="318040" y="257055"/>
            <a:ext cx="8507920" cy="993775"/>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a:extLst>
              <a:ext uri="{FF2B5EF4-FFF2-40B4-BE49-F238E27FC236}">
                <a16:creationId xmlns:a16="http://schemas.microsoft.com/office/drawing/2014/main" id="{946D5BFA-8855-214E-91C2-26C8B6E696F3}"/>
              </a:ext>
            </a:extLst>
          </p:cNvPr>
          <p:cNvSpPr>
            <a:spLocks noGrp="1"/>
          </p:cNvSpPr>
          <p:nvPr>
            <p:ph type="body" idx="1"/>
          </p:nvPr>
        </p:nvSpPr>
        <p:spPr>
          <a:xfrm>
            <a:off x="318042" y="1250832"/>
            <a:ext cx="8507921" cy="3302771"/>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4" name="Date Placeholder 3">
            <a:extLst>
              <a:ext uri="{FF2B5EF4-FFF2-40B4-BE49-F238E27FC236}">
                <a16:creationId xmlns:a16="http://schemas.microsoft.com/office/drawing/2014/main" id="{F8B1241E-7F39-0D45-8FF5-7E3FCC3FDB22}"/>
              </a:ext>
            </a:extLst>
          </p:cNvPr>
          <p:cNvSpPr txBox="1">
            <a:spLocks/>
          </p:cNvSpPr>
          <p:nvPr userDrawn="1"/>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25" name="Slide Number Placeholder 5">
            <a:extLst>
              <a:ext uri="{FF2B5EF4-FFF2-40B4-BE49-F238E27FC236}">
                <a16:creationId xmlns:a16="http://schemas.microsoft.com/office/drawing/2014/main" id="{C2AF4350-2A65-F34B-840E-06403D63DB0B}"/>
              </a:ext>
            </a:extLst>
          </p:cNvPr>
          <p:cNvSpPr txBox="1">
            <a:spLocks/>
          </p:cNvSpPr>
          <p:nvPr userDrawn="1"/>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
        <p:nvSpPr>
          <p:cNvPr id="26" name="Footer Placeholder 4">
            <a:extLst>
              <a:ext uri="{FF2B5EF4-FFF2-40B4-BE49-F238E27FC236}">
                <a16:creationId xmlns:a16="http://schemas.microsoft.com/office/drawing/2014/main" id="{6080C703-31B0-F841-AC02-6E9099EAED2D}"/>
              </a:ext>
            </a:extLst>
          </p:cNvPr>
          <p:cNvSpPr>
            <a:spLocks noGrp="1"/>
          </p:cNvSpPr>
          <p:nvPr>
            <p:ph type="ftr" sz="quarter" idx="3"/>
          </p:nvPr>
        </p:nvSpPr>
        <p:spPr>
          <a:xfrm>
            <a:off x="1494059" y="4780548"/>
            <a:ext cx="3860800" cy="211796"/>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11222659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hdr="0" dt="0"/>
  <p:txStyles>
    <p:titleStyle>
      <a:lvl1pPr algn="l" defTabSz="257168" rtl="0" eaLnBrk="1" latinLnBrk="0" hangingPunct="1">
        <a:lnSpc>
          <a:spcPct val="80000"/>
        </a:lnSpc>
        <a:spcBef>
          <a:spcPct val="0"/>
        </a:spcBef>
        <a:buNone/>
        <a:defRPr sz="2700" b="1" kern="1200">
          <a:solidFill>
            <a:srgbClr val="4AB137"/>
          </a:solidFill>
          <a:latin typeface="+mj-lt"/>
          <a:ea typeface="+mj-ea"/>
          <a:cs typeface="+mj-cs"/>
        </a:defRPr>
      </a:lvl1pPr>
    </p:titleStyle>
    <p:bodyStyle>
      <a:lvl1pPr marL="192876" indent="-192876"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1pPr>
      <a:lvl2pPr marL="417899" indent="-160731"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2pPr>
      <a:lvl3pPr marL="642922"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3pPr>
      <a:lvl4pPr marL="900091"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4pPr>
      <a:lvl5pPr marL="1157259"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A7346-7520-F14D-8239-9B6BC5FB2EBE}"/>
              </a:ext>
            </a:extLst>
          </p:cNvPr>
          <p:cNvPicPr>
            <a:picLocks noChangeAspect="1"/>
          </p:cNvPicPr>
          <p:nvPr/>
        </p:nvPicPr>
        <p:blipFill>
          <a:blip r:embed="rId9"/>
          <a:stretch>
            <a:fillRect/>
          </a:stretch>
        </p:blipFill>
        <p:spPr>
          <a:xfrm>
            <a:off x="6334446" y="4553605"/>
            <a:ext cx="1370838" cy="569849"/>
          </a:xfrm>
          <a:prstGeom prst="rect">
            <a:avLst/>
          </a:prstGeom>
        </p:spPr>
      </p:pic>
      <p:sp>
        <p:nvSpPr>
          <p:cNvPr id="6" name="Title Placeholder 5">
            <a:extLst>
              <a:ext uri="{FF2B5EF4-FFF2-40B4-BE49-F238E27FC236}">
                <a16:creationId xmlns:a16="http://schemas.microsoft.com/office/drawing/2014/main" id="{830915CB-49E5-B341-AC89-318F1A46FD4A}"/>
              </a:ext>
            </a:extLst>
          </p:cNvPr>
          <p:cNvSpPr>
            <a:spLocks noGrp="1"/>
          </p:cNvSpPr>
          <p:nvPr>
            <p:ph type="title"/>
          </p:nvPr>
        </p:nvSpPr>
        <p:spPr>
          <a:xfrm>
            <a:off x="318040" y="257055"/>
            <a:ext cx="850792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946D5BFA-8855-214E-91C2-26C8B6E696F3}"/>
              </a:ext>
            </a:extLst>
          </p:cNvPr>
          <p:cNvSpPr>
            <a:spLocks noGrp="1"/>
          </p:cNvSpPr>
          <p:nvPr>
            <p:ph type="body" idx="1"/>
          </p:nvPr>
        </p:nvSpPr>
        <p:spPr>
          <a:xfrm>
            <a:off x="318042" y="1250832"/>
            <a:ext cx="8507921" cy="3302771"/>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4" name="Date Placeholder 3">
            <a:extLst>
              <a:ext uri="{FF2B5EF4-FFF2-40B4-BE49-F238E27FC236}">
                <a16:creationId xmlns:a16="http://schemas.microsoft.com/office/drawing/2014/main" id="{F8B1241E-7F39-0D45-8FF5-7E3FCC3FDB22}"/>
              </a:ext>
            </a:extLst>
          </p:cNvPr>
          <p:cNvSpPr txBox="1">
            <a:spLocks/>
          </p:cNvSpPr>
          <p:nvPr/>
        </p:nvSpPr>
        <p:spPr>
          <a:xfrm>
            <a:off x="318039" y="4780548"/>
            <a:ext cx="989752" cy="211796"/>
          </a:xfrm>
          <a:prstGeom prst="rect">
            <a:avLst/>
          </a:prstGeom>
        </p:spPr>
        <p:txBody>
          <a:bodyPr anchor="b" anchorCtr="0"/>
          <a:lstStyle>
            <a:defPPr>
              <a:defRPr lang="en-US"/>
            </a:defPPr>
            <a:lvl1pPr marL="0" algn="l" defTabSz="457200" rtl="0" eaLnBrk="1" latinLnBrk="0" hangingPunct="1">
              <a:defRPr sz="1050" kern="1200">
                <a:solidFill>
                  <a:srgbClr val="0070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5C3CB5-5D17-754E-93A9-2301A3B42572}" type="datetime1">
              <a:rPr lang="en-CA" sz="900" smtClean="0">
                <a:solidFill>
                  <a:srgbClr val="4AB137"/>
                </a:solidFill>
              </a:rPr>
              <a:pPr/>
              <a:t>2021-01-20</a:t>
            </a:fld>
            <a:endParaRPr lang="en-US" sz="900" dirty="0">
              <a:solidFill>
                <a:srgbClr val="4AB137"/>
              </a:solidFill>
            </a:endParaRPr>
          </a:p>
        </p:txBody>
      </p:sp>
      <p:sp>
        <p:nvSpPr>
          <p:cNvPr id="25" name="Slide Number Placeholder 5">
            <a:extLst>
              <a:ext uri="{FF2B5EF4-FFF2-40B4-BE49-F238E27FC236}">
                <a16:creationId xmlns:a16="http://schemas.microsoft.com/office/drawing/2014/main" id="{C2AF4350-2A65-F34B-840E-06403D63DB0B}"/>
              </a:ext>
            </a:extLst>
          </p:cNvPr>
          <p:cNvSpPr txBox="1">
            <a:spLocks/>
          </p:cNvSpPr>
          <p:nvPr/>
        </p:nvSpPr>
        <p:spPr>
          <a:xfrm>
            <a:off x="8380073" y="4780548"/>
            <a:ext cx="445889" cy="211796"/>
          </a:xfrm>
          <a:prstGeom prst="rect">
            <a:avLst/>
          </a:prstGeom>
        </p:spPr>
        <p:txBody>
          <a:bodyPr anchor="b" anchorCtr="0"/>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C1701-3AC4-DC48-97AE-651E8E290905}" type="slidenum">
              <a:rPr lang="en-US" sz="900" smtClean="0">
                <a:solidFill>
                  <a:srgbClr val="4AB137"/>
                </a:solidFill>
              </a:rPr>
              <a:pPr/>
              <a:t>‹#›</a:t>
            </a:fld>
            <a:endParaRPr lang="en-US" sz="900" dirty="0">
              <a:solidFill>
                <a:srgbClr val="4AB137"/>
              </a:solidFill>
            </a:endParaRPr>
          </a:p>
        </p:txBody>
      </p:sp>
      <p:sp>
        <p:nvSpPr>
          <p:cNvPr id="26" name="Footer Placeholder 4">
            <a:extLst>
              <a:ext uri="{FF2B5EF4-FFF2-40B4-BE49-F238E27FC236}">
                <a16:creationId xmlns:a16="http://schemas.microsoft.com/office/drawing/2014/main" id="{6080C703-31B0-F841-AC02-6E9099EAED2D}"/>
              </a:ext>
            </a:extLst>
          </p:cNvPr>
          <p:cNvSpPr>
            <a:spLocks noGrp="1"/>
          </p:cNvSpPr>
          <p:nvPr>
            <p:ph type="ftr" sz="quarter" idx="3"/>
          </p:nvPr>
        </p:nvSpPr>
        <p:spPr>
          <a:xfrm>
            <a:off x="1494059" y="4780548"/>
            <a:ext cx="3860800" cy="211796"/>
          </a:xfrm>
          <a:prstGeom prst="rect">
            <a:avLst/>
          </a:prstGeom>
        </p:spPr>
        <p:txBody>
          <a:bodyPr anchor="b" anchorCtr="0"/>
          <a:lstStyle>
            <a:lvl1pPr algn="l">
              <a:defRPr sz="900">
                <a:solidFill>
                  <a:srgbClr val="4AB137"/>
                </a:solidFill>
              </a:defRPr>
            </a:lvl1pPr>
          </a:lstStyle>
          <a:p>
            <a:endParaRPr lang="en-US" dirty="0"/>
          </a:p>
        </p:txBody>
      </p:sp>
    </p:spTree>
    <p:extLst>
      <p:ext uri="{BB962C8B-B14F-4D97-AF65-F5344CB8AC3E}">
        <p14:creationId xmlns:p14="http://schemas.microsoft.com/office/powerpoint/2010/main" val="25465197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sldNum="0" hdr="0" ftr="0" dt="0"/>
  <p:txStyles>
    <p:titleStyle>
      <a:lvl1pPr algn="l" defTabSz="257168" rtl="0" eaLnBrk="1" latinLnBrk="0" hangingPunct="1">
        <a:lnSpc>
          <a:spcPct val="80000"/>
        </a:lnSpc>
        <a:spcBef>
          <a:spcPct val="0"/>
        </a:spcBef>
        <a:buNone/>
        <a:defRPr sz="2700" b="1" kern="1200">
          <a:solidFill>
            <a:srgbClr val="4AB137"/>
          </a:solidFill>
          <a:latin typeface="+mj-lt"/>
          <a:ea typeface="+mj-ea"/>
          <a:cs typeface="+mj-cs"/>
        </a:defRPr>
      </a:lvl1pPr>
    </p:titleStyle>
    <p:bodyStyle>
      <a:lvl1pPr marL="192876" indent="-192876"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1pPr>
      <a:lvl2pPr marL="417899" indent="-160731"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2pPr>
      <a:lvl3pPr marL="642922"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3pPr>
      <a:lvl4pPr marL="900091"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4pPr>
      <a:lvl5pPr marL="1157259" indent="-128585" algn="l" defTabSz="257168" rtl="0" eaLnBrk="1" latinLnBrk="0" hangingPunct="1">
        <a:lnSpc>
          <a:spcPct val="110000"/>
        </a:lnSpc>
        <a:spcBef>
          <a:spcPts val="506"/>
        </a:spcBef>
        <a:buFont typeface="Arial"/>
        <a:buChar char="»"/>
        <a:defRPr sz="1800" kern="1200">
          <a:solidFill>
            <a:schemeClr val="tx1"/>
          </a:solidFill>
          <a:latin typeface="+mn-lt"/>
          <a:ea typeface="+mn-ea"/>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591"/>
            <a:ext cx="7886700" cy="5639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676275"/>
            <a:ext cx="7886700" cy="37950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28650" y="4818064"/>
            <a:ext cx="3728861" cy="184666"/>
          </a:xfrm>
          <a:prstGeom prst="rect">
            <a:avLst/>
          </a:prstGeom>
          <a:noFill/>
        </p:spPr>
        <p:txBody>
          <a:bodyPr wrap="square" rtlCol="0">
            <a:spAutoFit/>
          </a:bodyPr>
          <a:lstStyle/>
          <a:p>
            <a:r>
              <a:rPr lang="en-US" sz="600" dirty="0">
                <a:solidFill>
                  <a:schemeClr val="bg1">
                    <a:lumMod val="50000"/>
                  </a:schemeClr>
                </a:solidFill>
                <a:latin typeface="+mn-lt"/>
              </a:rPr>
              <a:t>BluePath Health Inc.; Client Proprietary</a:t>
            </a:r>
            <a:r>
              <a:rPr lang="en-US" sz="600" baseline="0" dirty="0">
                <a:solidFill>
                  <a:schemeClr val="bg1">
                    <a:lumMod val="50000"/>
                  </a:schemeClr>
                </a:solidFill>
                <a:latin typeface="+mn-lt"/>
              </a:rPr>
              <a:t> and Business Confidential</a:t>
            </a:r>
            <a:endParaRPr lang="en-US" sz="600" dirty="0">
              <a:solidFill>
                <a:schemeClr val="bg1">
                  <a:lumMod val="50000"/>
                </a:schemeClr>
              </a:solidFill>
              <a:latin typeface="+mn-lt"/>
            </a:endParaRPr>
          </a:p>
        </p:txBody>
      </p:sp>
      <p:sp>
        <p:nvSpPr>
          <p:cNvPr id="10" name="TextBox 9"/>
          <p:cNvSpPr txBox="1"/>
          <p:nvPr userDrawn="1"/>
        </p:nvSpPr>
        <p:spPr>
          <a:xfrm>
            <a:off x="7665156" y="4803978"/>
            <a:ext cx="850194" cy="207749"/>
          </a:xfrm>
          <a:prstGeom prst="rect">
            <a:avLst/>
          </a:prstGeom>
          <a:noFill/>
        </p:spPr>
        <p:txBody>
          <a:bodyPr wrap="square" rtlCol="0">
            <a:spAutoFit/>
          </a:bodyPr>
          <a:lstStyle/>
          <a:p>
            <a:pPr algn="r"/>
            <a:fld id="{51322F2F-96FE-4F9D-9B5A-6EB43EE0489B}" type="slidenum">
              <a:rPr lang="en-US" sz="750" smtClean="0">
                <a:solidFill>
                  <a:schemeClr val="bg1">
                    <a:lumMod val="50000"/>
                  </a:schemeClr>
                </a:solidFill>
                <a:latin typeface="+mn-lt"/>
              </a:rPr>
              <a:pPr algn="r"/>
              <a:t>‹#›</a:t>
            </a:fld>
            <a:endParaRPr lang="en-US" sz="1350" dirty="0">
              <a:solidFill>
                <a:schemeClr val="bg1">
                  <a:lumMod val="50000"/>
                </a:schemeClr>
              </a:solidFill>
              <a:latin typeface="+mn-lt"/>
            </a:endParaRPr>
          </a:p>
        </p:txBody>
      </p:sp>
    </p:spTree>
    <p:extLst>
      <p:ext uri="{BB962C8B-B14F-4D97-AF65-F5344CB8AC3E}">
        <p14:creationId xmlns:p14="http://schemas.microsoft.com/office/powerpoint/2010/main" val="23987126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dt="0"/>
  <p:txStyles>
    <p:titleStyle>
      <a:lvl1pPr algn="l" defTabSz="685800" rtl="0" eaLnBrk="1" latinLnBrk="0" hangingPunct="1">
        <a:lnSpc>
          <a:spcPct val="90000"/>
        </a:lnSpc>
        <a:spcBef>
          <a:spcPct val="0"/>
        </a:spcBef>
        <a:buNone/>
        <a:defRPr sz="195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Ministry Medium" panose="02000503020000020004" pitchFamily="50" charset="0"/>
        <a:buChar char="—"/>
        <a:defRPr sz="9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591"/>
            <a:ext cx="7886700" cy="5639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676275"/>
            <a:ext cx="7886700" cy="37950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4CA0D34-F74B-4D57-8500-7291495A31CE}" type="datetime1">
              <a:rPr lang="en-US" smtClean="0"/>
              <a:pPr/>
              <a:t>1/20/2021</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Client Proprietary and Business Confidential</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62696-5230-405D-B9E0-5A9B8F9CFC93}" type="slidenum">
              <a:rPr lang="en-US" smtClean="0"/>
              <a:pPr/>
              <a:t>‹#›</a:t>
            </a:fld>
            <a:endParaRPr lang="en-US" dirty="0"/>
          </a:p>
        </p:txBody>
      </p:sp>
    </p:spTree>
    <p:extLst>
      <p:ext uri="{BB962C8B-B14F-4D97-AF65-F5344CB8AC3E}">
        <p14:creationId xmlns:p14="http://schemas.microsoft.com/office/powerpoint/2010/main" val="17114216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685800" rtl="0" eaLnBrk="1" latinLnBrk="0" hangingPunct="1">
        <a:lnSpc>
          <a:spcPct val="90000"/>
        </a:lnSpc>
        <a:spcBef>
          <a:spcPct val="0"/>
        </a:spcBef>
        <a:buNone/>
        <a:defRPr sz="195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Ministry Medium" panose="02000503020000020004" pitchFamily="50" charset="0"/>
        <a:buChar char="—"/>
        <a:defRPr sz="9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591"/>
            <a:ext cx="7886700" cy="5639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676275"/>
            <a:ext cx="7886700" cy="37950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rgbClr val="4C5C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4C5C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62696-5230-405D-B9E0-5A9B8F9CFC93}" type="slidenum">
              <a:rPr lang="en-US" smtClean="0">
                <a:solidFill>
                  <a:srgbClr val="4C5C60">
                    <a:tint val="75000"/>
                  </a:srgbClr>
                </a:solidFill>
              </a:rPr>
              <a:pPr/>
              <a:t>‹#›</a:t>
            </a:fld>
            <a:endParaRPr lang="en-US" dirty="0">
              <a:solidFill>
                <a:srgbClr val="4C5C60">
                  <a:tint val="75000"/>
                </a:srgbClr>
              </a:solidFill>
            </a:endParaRPr>
          </a:p>
        </p:txBody>
      </p:sp>
    </p:spTree>
    <p:extLst>
      <p:ext uri="{BB962C8B-B14F-4D97-AF65-F5344CB8AC3E}">
        <p14:creationId xmlns:p14="http://schemas.microsoft.com/office/powerpoint/2010/main" val="22246630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ftr="0" dt="0"/>
  <p:txStyles>
    <p:titleStyle>
      <a:lvl1pPr algn="l" defTabSz="685800" rtl="0" eaLnBrk="1" latinLnBrk="0" hangingPunct="1">
        <a:lnSpc>
          <a:spcPct val="90000"/>
        </a:lnSpc>
        <a:spcBef>
          <a:spcPct val="0"/>
        </a:spcBef>
        <a:buNone/>
        <a:defRPr sz="195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Ministry Medium" panose="02000503020000020004" pitchFamily="50" charset="0"/>
        <a:buChar char="—"/>
        <a:defRPr sz="9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2web.zoom.us/j/9689264532" TargetMode="External"/><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1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pp.powerbi.com/groups/me/reports/2a4e04b1-e35b-4d29-9762-1e3815cc3604/ReportSection3f4d32540806628d96ea?pbi_source=PowerPoint"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i.org/10.1089/tmj.2020.033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4.xml"/><Relationship Id="rId4" Type="http://schemas.openxmlformats.org/officeDocument/2006/relationships/hyperlink" Target="https://econsultworkgroup.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n01.safelinks.protection.outlook.com/?url=http%3A%2F%2Fwww.econsultontario.ca%2F&amp;data=02%7C01%7Camiville%40toh.ca%7Cced5f8a8aa564a280b2b08d7dbed60e3%7C859b41b6130f4d13a6931ffec4e7cb5a%7C0%7C0%7C637219684894253721&amp;sdata=LdJN%2B88ul65nQEHq9bPXyekO%2FL7bhzoxwCccLhijOgU%3D&amp;reserved=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5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hyperlink" Target="https://econsultworkgroup.com/wp-content/uploads/2020/12/E-Consult-Workgroup-Sponsorship_1220.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53.xml"/><Relationship Id="rId5" Type="http://schemas.openxmlformats.org/officeDocument/2006/relationships/hyperlink" Target="https://econsultworkgroup.com/playbook" TargetMode="Externa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hyperlink" Target="https://econsultworkgroup.com/fresno" TargetMode="External"/><Relationship Id="rId2" Type="http://schemas.openxmlformats.org/officeDocument/2006/relationships/notesSlide" Target="../notesSlides/notesSlide30.xml"/><Relationship Id="rId1" Type="http://schemas.openxmlformats.org/officeDocument/2006/relationships/slideLayout" Target="../slideLayouts/slideLayout53.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hyperlink" Target="https://www.thieme-connect.com/products/ejournals/abstract/10.1055/s-0040-1719181#JR200176le-6" TargetMode="External"/><Relationship Id="rId2" Type="http://schemas.openxmlformats.org/officeDocument/2006/relationships/hyperlink" Target="https://www.thieme-connect.com/products/ejournals/abstract/10.1055/s-0040-1719181#JR200176le-4" TargetMode="External"/><Relationship Id="rId1" Type="http://schemas.openxmlformats.org/officeDocument/2006/relationships/slideLayout" Target="../slideLayouts/slideLayout53.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hyperlink" Target="e-consultworkgroup.com"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mailto:cliddy@bruyere.org" TargetMode="External"/><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mailto:Amir.Afkham@LHINS.ON.CA" TargetMode="External"/><Relationship Id="rId10" Type="http://schemas.openxmlformats.org/officeDocument/2006/relationships/image" Target="../media/image31.png"/><Relationship Id="rId4" Type="http://schemas.openxmlformats.org/officeDocument/2006/relationships/hyperlink" Target="mailto:ekeely@toh.on.ca" TargetMode="External"/><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103528" y="2571750"/>
            <a:ext cx="5915025" cy="704850"/>
          </a:xfrm>
        </p:spPr>
        <p:txBody>
          <a:bodyPr>
            <a:normAutofit fontScale="90000"/>
          </a:bodyPr>
          <a:lstStyle/>
          <a:p>
            <a:pPr>
              <a:lnSpc>
                <a:spcPct val="100000"/>
              </a:lnSpc>
            </a:pPr>
            <a:r>
              <a:rPr lang="en-US" altLang="en-US" dirty="0">
                <a:latin typeface="+mj-lt"/>
              </a:rPr>
              <a:t>E-Consult Workgroup</a:t>
            </a:r>
            <a:br>
              <a:rPr lang="en-US" altLang="en-US" dirty="0">
                <a:latin typeface="+mj-lt"/>
              </a:rPr>
            </a:br>
            <a:r>
              <a:rPr lang="en-US" altLang="en-US" dirty="0">
                <a:latin typeface="+mj-lt"/>
              </a:rPr>
              <a:t>January Webinar</a:t>
            </a:r>
            <a:br>
              <a:rPr lang="en-US" altLang="en-US" sz="2100" dirty="0">
                <a:latin typeface="+mj-lt"/>
              </a:rPr>
            </a:br>
            <a:br>
              <a:rPr lang="en-US" altLang="en-US" sz="2100" dirty="0">
                <a:latin typeface="+mj-lt"/>
              </a:rPr>
            </a:br>
            <a:r>
              <a:rPr lang="en-US" altLang="en-US" sz="1500" dirty="0"/>
              <a:t>January 20, 2021, 12-1 PT</a:t>
            </a:r>
            <a:br>
              <a:rPr lang="en-US" altLang="en-US" sz="1500" dirty="0"/>
            </a:br>
            <a:r>
              <a:rPr lang="en-US" sz="1500" u="sng" dirty="0">
                <a:solidFill>
                  <a:srgbClr val="1A73E8"/>
                </a:solidFill>
                <a:hlinkClick r:id="rId3"/>
              </a:rPr>
              <a:t>https://us02web.zoom.us/j/9689264532</a:t>
            </a:r>
            <a:br>
              <a:rPr lang="en-US" altLang="en-US" sz="2100" dirty="0">
                <a:latin typeface="+mj-lt"/>
              </a:rPr>
            </a:br>
            <a:endParaRPr lang="en-US" altLang="en-US" sz="2100" dirty="0">
              <a:latin typeface="+mj-lt"/>
            </a:endParaRPr>
          </a:p>
        </p:txBody>
      </p:sp>
      <p:sp>
        <p:nvSpPr>
          <p:cNvPr id="11" name="Rectangle 10"/>
          <p:cNvSpPr/>
          <p:nvPr/>
        </p:nvSpPr>
        <p:spPr>
          <a:xfrm>
            <a:off x="1203112" y="2373041"/>
            <a:ext cx="6035278" cy="14288"/>
          </a:xfrm>
          <a:prstGeom prst="rect">
            <a:avLst/>
          </a:prstGeom>
          <a:gradFill flip="none" rotWithShape="1">
            <a:gsLst>
              <a:gs pos="0">
                <a:schemeClr val="accent1">
                  <a:lumMod val="5000"/>
                  <a:lumOff val="95000"/>
                </a:schemeClr>
              </a:gs>
              <a:gs pos="74000">
                <a:schemeClr val="accent1">
                  <a:lumMod val="75000"/>
                </a:schemeClr>
              </a:gs>
              <a:gs pos="83000">
                <a:schemeClr val="accent1">
                  <a:lumMod val="75000"/>
                </a:schemeClr>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Calibri"/>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390" y="4268401"/>
            <a:ext cx="332608" cy="498380"/>
          </a:xfrm>
          <a:prstGeom prst="rect">
            <a:avLst/>
          </a:prstGeom>
        </p:spPr>
      </p:pic>
    </p:spTree>
    <p:extLst>
      <p:ext uri="{BB962C8B-B14F-4D97-AF65-F5344CB8AC3E}">
        <p14:creationId xmlns:p14="http://schemas.microsoft.com/office/powerpoint/2010/main" val="402167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5794570" y="735547"/>
            <a:ext cx="184731" cy="369332"/>
          </a:xfrm>
          <a:prstGeom prst="rect">
            <a:avLst/>
          </a:prstGeom>
          <a:noFill/>
        </p:spPr>
        <p:txBody>
          <a:bodyPr wrap="none" rtlCol="0">
            <a:spAutoFit/>
          </a:bodyPr>
          <a:lstStyle/>
          <a:p>
            <a:endParaRPr lang="en-CA" dirty="0"/>
          </a:p>
        </p:txBody>
      </p:sp>
      <p:sp>
        <p:nvSpPr>
          <p:cNvPr id="2" name="Title 1"/>
          <p:cNvSpPr>
            <a:spLocks noGrp="1"/>
          </p:cNvSpPr>
          <p:nvPr>
            <p:ph type="title"/>
          </p:nvPr>
        </p:nvSpPr>
        <p:spPr/>
        <p:txBody>
          <a:bodyPr anchor="ctr">
            <a:normAutofit/>
          </a:bodyPr>
          <a:lstStyle/>
          <a:p>
            <a:r>
              <a:rPr lang="en-US" dirty="0"/>
              <a:t>eConsultBASE™</a:t>
            </a:r>
          </a:p>
        </p:txBody>
      </p:sp>
      <p:sp>
        <p:nvSpPr>
          <p:cNvPr id="3" name="Content Placeholder 2"/>
          <p:cNvSpPr>
            <a:spLocks noGrp="1"/>
          </p:cNvSpPr>
          <p:nvPr>
            <p:ph idx="1"/>
          </p:nvPr>
        </p:nvSpPr>
        <p:spPr/>
        <p:txBody>
          <a:bodyPr>
            <a:normAutofit/>
          </a:bodyPr>
          <a:lstStyle/>
          <a:p>
            <a:pPr marL="457189" indent="-457189">
              <a:buFont typeface="Arial" panose="020B0604020202020204" pitchFamily="34" charset="0"/>
              <a:buChar char="•"/>
            </a:pPr>
            <a:r>
              <a:rPr lang="en-US" dirty="0"/>
              <a:t>From a cup of coffee to innovation</a:t>
            </a:r>
          </a:p>
          <a:p>
            <a:pPr marL="0" indent="0">
              <a:buNone/>
            </a:pPr>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463538" indent="-463538">
              <a:buFont typeface="Arial" panose="020B0604020202020204" pitchFamily="34" charset="0"/>
              <a:buChar char="•"/>
            </a:pPr>
            <a:endParaRPr lang="en-US" sz="2000" dirty="0"/>
          </a:p>
        </p:txBody>
      </p:sp>
      <p:sp>
        <p:nvSpPr>
          <p:cNvPr id="11" name="Slide Number Placeholder 10"/>
          <p:cNvSpPr>
            <a:spLocks noGrp="1"/>
          </p:cNvSpPr>
          <p:nvPr>
            <p:ph type="sldNum" sz="quarter" idx="12"/>
          </p:nvPr>
        </p:nvSpPr>
        <p:spPr>
          <a:prstGeom prst="rect">
            <a:avLst/>
          </a:prstGeom>
        </p:spPr>
        <p:txBody>
          <a:bodyPr/>
          <a:lstStyle/>
          <a:p>
            <a:fld id="{D90C1701-3AC4-DC48-97AE-651E8E290905}" type="slidenum">
              <a:rPr lang="en-US" smtClean="0">
                <a:solidFill>
                  <a:prstClr val="white"/>
                </a:solidFill>
              </a:rPr>
              <a:pPr/>
              <a:t>10</a:t>
            </a:fld>
            <a:endParaRPr lang="en-US" dirty="0">
              <a:solidFill>
                <a:prstClr val="white"/>
              </a:solidFill>
            </a:endParaRPr>
          </a:p>
        </p:txBody>
      </p:sp>
      <p:sp>
        <p:nvSpPr>
          <p:cNvPr id="4" name="AutoShape 8"/>
          <p:cNvSpPr>
            <a:spLocks noChangeArrowheads="1"/>
          </p:cNvSpPr>
          <p:nvPr/>
        </p:nvSpPr>
        <p:spPr bwMode="auto">
          <a:xfrm>
            <a:off x="92678" y="2458305"/>
            <a:ext cx="8991600" cy="1403708"/>
          </a:xfrm>
          <a:prstGeom prst="rightArrow">
            <a:avLst>
              <a:gd name="adj1" fmla="val 46972"/>
              <a:gd name="adj2" fmla="val 20250"/>
            </a:avLst>
          </a:prstGeom>
          <a:solidFill>
            <a:srgbClr val="E2E6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spcBef>
                <a:spcPct val="0"/>
              </a:spcBef>
              <a:spcAft>
                <a:spcPct val="0"/>
              </a:spcAft>
            </a:pPr>
            <a:r>
              <a:rPr lang="en-CA" altLang="en-US" sz="1800" b="1" dirty="0">
                <a:solidFill>
                  <a:prstClr val="black"/>
                </a:solidFill>
              </a:rPr>
              <a:t>        </a:t>
            </a:r>
            <a:endParaRPr lang="en-US" altLang="en-US" sz="1800" b="1" dirty="0">
              <a:solidFill>
                <a:srgbClr val="CC3300"/>
              </a:solidFill>
            </a:endParaRPr>
          </a:p>
        </p:txBody>
      </p:sp>
      <p:sp>
        <p:nvSpPr>
          <p:cNvPr id="5" name="Text Box 10"/>
          <p:cNvSpPr txBox="1">
            <a:spLocks noChangeArrowheads="1"/>
          </p:cNvSpPr>
          <p:nvPr/>
        </p:nvSpPr>
        <p:spPr bwMode="auto">
          <a:xfrm>
            <a:off x="0" y="1837449"/>
            <a:ext cx="105360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Held initial meeting with PCPs and developed  </a:t>
            </a:r>
            <a:br>
              <a:rPr lang="en-CA" altLang="en-US" sz="1100" dirty="0">
                <a:solidFill>
                  <a:prstClr val="black"/>
                </a:solidFill>
                <a:latin typeface="Calibri"/>
              </a:rPr>
            </a:br>
            <a:r>
              <a:rPr lang="en-CA" altLang="en-US" sz="1100" dirty="0">
                <a:solidFill>
                  <a:prstClr val="black"/>
                </a:solidFill>
                <a:latin typeface="Calibri"/>
              </a:rPr>
              <a:t>e-form</a:t>
            </a:r>
            <a:endParaRPr lang="en-US" altLang="en-US" sz="1100" dirty="0">
              <a:solidFill>
                <a:prstClr val="black"/>
              </a:solidFill>
              <a:latin typeface="Calibri"/>
            </a:endParaRPr>
          </a:p>
        </p:txBody>
      </p:sp>
      <p:sp>
        <p:nvSpPr>
          <p:cNvPr id="6" name="Text Box 12"/>
          <p:cNvSpPr txBox="1">
            <a:spLocks noChangeArrowheads="1"/>
          </p:cNvSpPr>
          <p:nvPr/>
        </p:nvSpPr>
        <p:spPr bwMode="auto">
          <a:xfrm>
            <a:off x="1029846" y="1916848"/>
            <a:ext cx="10413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Launched </a:t>
            </a:r>
            <a:r>
              <a:rPr lang="en-CA" altLang="en-US" sz="1100" b="1" dirty="0">
                <a:solidFill>
                  <a:prstClr val="black"/>
                </a:solidFill>
                <a:latin typeface="Calibri"/>
              </a:rPr>
              <a:t>proof of concept</a:t>
            </a:r>
            <a:r>
              <a:rPr lang="en-CA" altLang="en-US" sz="1100" dirty="0">
                <a:solidFill>
                  <a:prstClr val="black"/>
                </a:solidFill>
                <a:latin typeface="Calibri"/>
              </a:rPr>
              <a:t> with 5 specialties</a:t>
            </a:r>
            <a:endParaRPr lang="en-US" altLang="en-US" sz="1100" dirty="0">
              <a:solidFill>
                <a:prstClr val="black"/>
              </a:solidFill>
              <a:latin typeface="Calibri"/>
            </a:endParaRPr>
          </a:p>
        </p:txBody>
      </p:sp>
      <p:sp>
        <p:nvSpPr>
          <p:cNvPr id="7" name="Text Box 13"/>
          <p:cNvSpPr txBox="1">
            <a:spLocks noChangeArrowheads="1"/>
          </p:cNvSpPr>
          <p:nvPr/>
        </p:nvSpPr>
        <p:spPr bwMode="auto">
          <a:xfrm>
            <a:off x="2171220" y="1916848"/>
            <a:ext cx="12860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Solicited ongoing feedback and evaluation from users</a:t>
            </a:r>
            <a:endParaRPr lang="en-US" altLang="en-US" sz="1100" dirty="0">
              <a:solidFill>
                <a:prstClr val="black"/>
              </a:solidFill>
              <a:latin typeface="Calibri"/>
            </a:endParaRPr>
          </a:p>
        </p:txBody>
      </p:sp>
      <p:sp>
        <p:nvSpPr>
          <p:cNvPr id="8" name="Text Box 15"/>
          <p:cNvSpPr txBox="1">
            <a:spLocks noChangeArrowheads="1"/>
          </p:cNvSpPr>
          <p:nvPr/>
        </p:nvSpPr>
        <p:spPr bwMode="auto">
          <a:xfrm>
            <a:off x="1581750" y="3503914"/>
            <a:ext cx="8457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mn-lt"/>
              </a:rPr>
              <a:t>Launched </a:t>
            </a:r>
            <a:r>
              <a:rPr lang="en-CA" altLang="en-US" sz="1100" b="1" dirty="0">
                <a:solidFill>
                  <a:prstClr val="black"/>
                </a:solidFill>
                <a:latin typeface="+mn-lt"/>
              </a:rPr>
              <a:t>pilot</a:t>
            </a:r>
            <a:r>
              <a:rPr lang="en-CA" altLang="en-US" sz="1100" dirty="0">
                <a:solidFill>
                  <a:prstClr val="black"/>
                </a:solidFill>
                <a:latin typeface="+mn-lt"/>
              </a:rPr>
              <a:t> of eConsult</a:t>
            </a:r>
            <a:endParaRPr lang="en-US" altLang="en-US" sz="1100" dirty="0">
              <a:solidFill>
                <a:prstClr val="black"/>
              </a:solidFill>
              <a:latin typeface="+mn-lt"/>
            </a:endParaRPr>
          </a:p>
        </p:txBody>
      </p:sp>
      <p:sp>
        <p:nvSpPr>
          <p:cNvPr id="9" name="TextBox 9"/>
          <p:cNvSpPr txBox="1">
            <a:spLocks noChangeArrowheads="1"/>
          </p:cNvSpPr>
          <p:nvPr/>
        </p:nvSpPr>
        <p:spPr bwMode="auto">
          <a:xfrm>
            <a:off x="210774" y="3503913"/>
            <a:ext cx="1258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spcBef>
                <a:spcPct val="0"/>
              </a:spcBef>
              <a:spcAft>
                <a:spcPct val="0"/>
              </a:spcAft>
            </a:pPr>
            <a:r>
              <a:rPr lang="en-CA" altLang="en-US" sz="1100" dirty="0">
                <a:solidFill>
                  <a:prstClr val="black"/>
                </a:solidFill>
                <a:latin typeface="+mn-lt"/>
              </a:rPr>
              <a:t>Conducted Privacy Impact &amp; Threat Risk Assessments, contacted CMPA</a:t>
            </a:r>
          </a:p>
        </p:txBody>
      </p:sp>
      <p:sp>
        <p:nvSpPr>
          <p:cNvPr id="10" name="Text Box 15"/>
          <p:cNvSpPr txBox="1">
            <a:spLocks noChangeArrowheads="1"/>
          </p:cNvSpPr>
          <p:nvPr/>
        </p:nvSpPr>
        <p:spPr bwMode="auto">
          <a:xfrm>
            <a:off x="2575238" y="3503913"/>
            <a:ext cx="12530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US" altLang="en-US" sz="1100" dirty="0">
                <a:solidFill>
                  <a:prstClr val="black"/>
                </a:solidFill>
                <a:latin typeface="+mn-lt"/>
              </a:rPr>
              <a:t>Received infrastructure support from Champlain LHIN</a:t>
            </a:r>
          </a:p>
        </p:txBody>
      </p:sp>
      <p:sp>
        <p:nvSpPr>
          <p:cNvPr id="12" name="TextBox 1"/>
          <p:cNvSpPr txBox="1">
            <a:spLocks noChangeArrowheads="1"/>
          </p:cNvSpPr>
          <p:nvPr/>
        </p:nvSpPr>
        <p:spPr bwMode="auto">
          <a:xfrm>
            <a:off x="133533"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2009</a:t>
            </a:r>
          </a:p>
        </p:txBody>
      </p:sp>
      <p:sp>
        <p:nvSpPr>
          <p:cNvPr id="13" name="TextBox 15"/>
          <p:cNvSpPr txBox="1">
            <a:spLocks noChangeArrowheads="1"/>
          </p:cNvSpPr>
          <p:nvPr/>
        </p:nvSpPr>
        <p:spPr bwMode="auto">
          <a:xfrm>
            <a:off x="907720"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2010</a:t>
            </a:r>
          </a:p>
        </p:txBody>
      </p:sp>
      <p:sp>
        <p:nvSpPr>
          <p:cNvPr id="14" name="TextBox 16"/>
          <p:cNvSpPr txBox="1">
            <a:spLocks noChangeArrowheads="1"/>
          </p:cNvSpPr>
          <p:nvPr/>
        </p:nvSpPr>
        <p:spPr bwMode="auto">
          <a:xfrm>
            <a:off x="1672364" y="2972893"/>
            <a:ext cx="684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2011</a:t>
            </a:r>
          </a:p>
        </p:txBody>
      </p:sp>
      <p:sp>
        <p:nvSpPr>
          <p:cNvPr id="15" name="TextBox 17"/>
          <p:cNvSpPr txBox="1">
            <a:spLocks noChangeArrowheads="1"/>
          </p:cNvSpPr>
          <p:nvPr/>
        </p:nvSpPr>
        <p:spPr bwMode="auto">
          <a:xfrm>
            <a:off x="2433831"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2012</a:t>
            </a:r>
          </a:p>
        </p:txBody>
      </p:sp>
      <p:sp>
        <p:nvSpPr>
          <p:cNvPr id="16" name="TextBox 18"/>
          <p:cNvSpPr txBox="1">
            <a:spLocks noChangeArrowheads="1"/>
          </p:cNvSpPr>
          <p:nvPr/>
        </p:nvSpPr>
        <p:spPr bwMode="auto">
          <a:xfrm>
            <a:off x="4755721"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2015</a:t>
            </a:r>
          </a:p>
        </p:txBody>
      </p:sp>
      <p:sp>
        <p:nvSpPr>
          <p:cNvPr id="17" name="TextBox 19"/>
          <p:cNvSpPr txBox="1">
            <a:spLocks noChangeArrowheads="1"/>
          </p:cNvSpPr>
          <p:nvPr/>
        </p:nvSpPr>
        <p:spPr bwMode="auto">
          <a:xfrm>
            <a:off x="5529981"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2016</a:t>
            </a:r>
          </a:p>
        </p:txBody>
      </p:sp>
      <p:sp>
        <p:nvSpPr>
          <p:cNvPr id="20" name="TextBox 19"/>
          <p:cNvSpPr txBox="1">
            <a:spLocks noChangeArrowheads="1"/>
          </p:cNvSpPr>
          <p:nvPr/>
        </p:nvSpPr>
        <p:spPr bwMode="auto">
          <a:xfrm>
            <a:off x="6304578"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2017</a:t>
            </a:r>
          </a:p>
        </p:txBody>
      </p:sp>
      <p:sp>
        <p:nvSpPr>
          <p:cNvPr id="21" name="Text Box 15"/>
          <p:cNvSpPr txBox="1">
            <a:spLocks noChangeArrowheads="1"/>
          </p:cNvSpPr>
          <p:nvPr/>
        </p:nvSpPr>
        <p:spPr bwMode="auto">
          <a:xfrm>
            <a:off x="6444133" y="3503914"/>
            <a:ext cx="10064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mn-lt"/>
              </a:rPr>
              <a:t>Funded by MOH as </a:t>
            </a:r>
            <a:r>
              <a:rPr lang="en-CA" altLang="en-US" sz="1100" b="1" dirty="0">
                <a:solidFill>
                  <a:prstClr val="black"/>
                </a:solidFill>
                <a:latin typeface="+mn-lt"/>
              </a:rPr>
              <a:t>provincial program</a:t>
            </a:r>
            <a:endParaRPr lang="en-US" altLang="en-US" sz="1100" b="1" dirty="0">
              <a:solidFill>
                <a:prstClr val="black"/>
              </a:solidFill>
              <a:latin typeface="+mn-lt"/>
            </a:endParaRPr>
          </a:p>
        </p:txBody>
      </p:sp>
      <p:sp>
        <p:nvSpPr>
          <p:cNvPr id="22" name="TextBox 21"/>
          <p:cNvSpPr txBox="1">
            <a:spLocks noChangeArrowheads="1"/>
          </p:cNvSpPr>
          <p:nvPr/>
        </p:nvSpPr>
        <p:spPr bwMode="auto">
          <a:xfrm>
            <a:off x="7014189"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2018</a:t>
            </a:r>
          </a:p>
        </p:txBody>
      </p:sp>
      <p:sp>
        <p:nvSpPr>
          <p:cNvPr id="23" name="TextBox 16"/>
          <p:cNvSpPr txBox="1">
            <a:spLocks noChangeArrowheads="1"/>
          </p:cNvSpPr>
          <p:nvPr/>
        </p:nvSpPr>
        <p:spPr bwMode="auto">
          <a:xfrm>
            <a:off x="3207685"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2013</a:t>
            </a:r>
          </a:p>
        </p:txBody>
      </p:sp>
      <p:sp>
        <p:nvSpPr>
          <p:cNvPr id="24" name="TextBox 17"/>
          <p:cNvSpPr txBox="1">
            <a:spLocks noChangeArrowheads="1"/>
          </p:cNvSpPr>
          <p:nvPr/>
        </p:nvSpPr>
        <p:spPr bwMode="auto">
          <a:xfrm>
            <a:off x="3981871"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2014</a:t>
            </a:r>
          </a:p>
        </p:txBody>
      </p:sp>
      <p:sp>
        <p:nvSpPr>
          <p:cNvPr id="25" name="Text Box 15"/>
          <p:cNvSpPr txBox="1">
            <a:spLocks noChangeArrowheads="1"/>
          </p:cNvSpPr>
          <p:nvPr/>
        </p:nvSpPr>
        <p:spPr bwMode="auto">
          <a:xfrm>
            <a:off x="3892321" y="3503914"/>
            <a:ext cx="1067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mn-lt"/>
              </a:rPr>
              <a:t>Collaborated with provincial organizations </a:t>
            </a:r>
            <a:br>
              <a:rPr lang="en-CA" altLang="en-US" sz="1100" dirty="0">
                <a:solidFill>
                  <a:prstClr val="black"/>
                </a:solidFill>
                <a:latin typeface="+mn-lt"/>
              </a:rPr>
            </a:br>
            <a:r>
              <a:rPr lang="en-CA" altLang="en-US" sz="1100" dirty="0">
                <a:solidFill>
                  <a:prstClr val="black"/>
                </a:solidFill>
                <a:latin typeface="+mn-lt"/>
              </a:rPr>
              <a:t>(MOHLTC, OTN, OMD)</a:t>
            </a:r>
          </a:p>
        </p:txBody>
      </p:sp>
      <p:sp>
        <p:nvSpPr>
          <p:cNvPr id="26" name="Text Box 15"/>
          <p:cNvSpPr txBox="1">
            <a:spLocks noChangeArrowheads="1"/>
          </p:cNvSpPr>
          <p:nvPr/>
        </p:nvSpPr>
        <p:spPr bwMode="auto">
          <a:xfrm>
            <a:off x="3473778" y="1916848"/>
            <a:ext cx="1183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Collaborated with national organizations (CFPC, RCPSC)</a:t>
            </a:r>
            <a:endParaRPr lang="en-US" altLang="en-US" sz="1100" dirty="0">
              <a:solidFill>
                <a:prstClr val="black"/>
              </a:solidFill>
              <a:latin typeface="Calibri"/>
            </a:endParaRPr>
          </a:p>
        </p:txBody>
      </p:sp>
      <p:sp>
        <p:nvSpPr>
          <p:cNvPr id="27" name="Text Box 15"/>
          <p:cNvSpPr txBox="1">
            <a:spLocks noChangeArrowheads="1"/>
          </p:cNvSpPr>
          <p:nvPr/>
        </p:nvSpPr>
        <p:spPr bwMode="auto">
          <a:xfrm>
            <a:off x="4499869" y="1916848"/>
            <a:ext cx="12656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Received CIHR grant supporting knowledge to action</a:t>
            </a:r>
          </a:p>
        </p:txBody>
      </p:sp>
      <p:sp>
        <p:nvSpPr>
          <p:cNvPr id="28" name="Text Box 15"/>
          <p:cNvSpPr txBox="1">
            <a:spLocks noChangeArrowheads="1"/>
          </p:cNvSpPr>
          <p:nvPr/>
        </p:nvSpPr>
        <p:spPr bwMode="auto">
          <a:xfrm>
            <a:off x="5314707" y="3503913"/>
            <a:ext cx="10064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mn-lt"/>
              </a:rPr>
              <a:t>Launched pilot in Mississauga Halton LHIN</a:t>
            </a:r>
            <a:endParaRPr lang="en-US" altLang="en-US" sz="1100" dirty="0">
              <a:solidFill>
                <a:prstClr val="black"/>
              </a:solidFill>
              <a:latin typeface="+mn-lt"/>
            </a:endParaRPr>
          </a:p>
        </p:txBody>
      </p:sp>
      <p:sp>
        <p:nvSpPr>
          <p:cNvPr id="29" name="Text Box 15"/>
          <p:cNvSpPr txBox="1">
            <a:spLocks noChangeArrowheads="1"/>
          </p:cNvSpPr>
          <p:nvPr/>
        </p:nvSpPr>
        <p:spPr bwMode="auto">
          <a:xfrm>
            <a:off x="5701064" y="1832210"/>
            <a:ext cx="1067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Partnered with CFHI for Connected Medicine Collaborative</a:t>
            </a:r>
          </a:p>
        </p:txBody>
      </p:sp>
      <p:sp>
        <p:nvSpPr>
          <p:cNvPr id="30" name="Text Box 15"/>
          <p:cNvSpPr txBox="1">
            <a:spLocks noChangeArrowheads="1"/>
          </p:cNvSpPr>
          <p:nvPr/>
        </p:nvSpPr>
        <p:spPr bwMode="auto">
          <a:xfrm>
            <a:off x="6731207" y="1832210"/>
            <a:ext cx="125938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Calibri"/>
              </a:rPr>
              <a:t>MOHLTC established eConsult COE to manage provincial rollout</a:t>
            </a:r>
            <a:endParaRPr lang="en-US" altLang="en-US" sz="1100" dirty="0">
              <a:solidFill>
                <a:prstClr val="black"/>
              </a:solidFill>
              <a:latin typeface="Calibri"/>
            </a:endParaRPr>
          </a:p>
        </p:txBody>
      </p:sp>
      <p:sp>
        <p:nvSpPr>
          <p:cNvPr id="31" name="TextBox 30"/>
          <p:cNvSpPr txBox="1">
            <a:spLocks noChangeArrowheads="1"/>
          </p:cNvSpPr>
          <p:nvPr/>
        </p:nvSpPr>
        <p:spPr bwMode="auto">
          <a:xfrm>
            <a:off x="7701289" y="2972893"/>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2019</a:t>
            </a:r>
          </a:p>
        </p:txBody>
      </p:sp>
      <p:sp>
        <p:nvSpPr>
          <p:cNvPr id="35" name="TextBox 34"/>
          <p:cNvSpPr txBox="1"/>
          <p:nvPr/>
        </p:nvSpPr>
        <p:spPr>
          <a:xfrm>
            <a:off x="7567206" y="3620197"/>
            <a:ext cx="1531421" cy="461665"/>
          </a:xfrm>
          <a:prstGeom prst="rect">
            <a:avLst/>
          </a:prstGeom>
          <a:noFill/>
        </p:spPr>
        <p:txBody>
          <a:bodyPr wrap="square" rtlCol="0">
            <a:spAutoFit/>
          </a:bodyPr>
          <a:lstStyle/>
          <a:p>
            <a:r>
              <a:rPr lang="en-US" sz="1200" b="1" i="1" dirty="0"/>
              <a:t>Now in expansion mode across Canada</a:t>
            </a:r>
          </a:p>
        </p:txBody>
      </p:sp>
      <p:sp>
        <p:nvSpPr>
          <p:cNvPr id="46" name="TextBox 45">
            <a:extLst>
              <a:ext uri="{FF2B5EF4-FFF2-40B4-BE49-F238E27FC236}">
                <a16:creationId xmlns:a16="http://schemas.microsoft.com/office/drawing/2014/main" id="{61A26BC9-4BDF-4C5C-A1DC-1BF3492C0377}"/>
              </a:ext>
            </a:extLst>
          </p:cNvPr>
          <p:cNvSpPr txBox="1">
            <a:spLocks noChangeArrowheads="1"/>
          </p:cNvSpPr>
          <p:nvPr/>
        </p:nvSpPr>
        <p:spPr bwMode="auto">
          <a:xfrm>
            <a:off x="8388388" y="2960900"/>
            <a:ext cx="697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0"/>
              </a:spcBef>
              <a:spcAft>
                <a:spcPct val="0"/>
              </a:spcAft>
            </a:pPr>
            <a:r>
              <a:rPr lang="en-US" altLang="en-US" sz="1800" b="1" dirty="0">
                <a:solidFill>
                  <a:srgbClr val="CC3300"/>
                </a:solidFill>
              </a:rPr>
              <a:t>2020</a:t>
            </a:r>
          </a:p>
        </p:txBody>
      </p:sp>
      <p:sp>
        <p:nvSpPr>
          <p:cNvPr id="47" name="Text Box 15">
            <a:extLst>
              <a:ext uri="{FF2B5EF4-FFF2-40B4-BE49-F238E27FC236}">
                <a16:creationId xmlns:a16="http://schemas.microsoft.com/office/drawing/2014/main" id="{84D2C66E-D797-45D6-A7A7-7F517C390238}"/>
              </a:ext>
            </a:extLst>
          </p:cNvPr>
          <p:cNvSpPr txBox="1">
            <a:spLocks noChangeArrowheads="1"/>
          </p:cNvSpPr>
          <p:nvPr/>
        </p:nvSpPr>
        <p:spPr bwMode="auto">
          <a:xfrm>
            <a:off x="7985959" y="1859371"/>
            <a:ext cx="10064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spcAft>
                <a:spcPts val="600"/>
              </a:spcAft>
              <a:defRPr sz="3200">
                <a:solidFill>
                  <a:srgbClr val="295454"/>
                </a:solidFill>
                <a:latin typeface="Arial" charset="0"/>
              </a:defRPr>
            </a:lvl1pPr>
            <a:lvl2pPr marL="742950" indent="-285750">
              <a:spcBef>
                <a:spcPct val="20000"/>
              </a:spcBef>
              <a:spcAft>
                <a:spcPts val="600"/>
              </a:spcAft>
              <a:buClr>
                <a:srgbClr val="9CA199"/>
              </a:buClr>
              <a:buFont typeface="Wingdings" pitchFamily="2" charset="2"/>
              <a:buChar char="§"/>
              <a:defRPr sz="2800">
                <a:solidFill>
                  <a:srgbClr val="295454"/>
                </a:solidFill>
                <a:latin typeface="Arial" charset="0"/>
              </a:defRPr>
            </a:lvl2pPr>
            <a:lvl3pPr marL="1143000" indent="-228600">
              <a:spcBef>
                <a:spcPct val="20000"/>
              </a:spcBef>
              <a:spcAft>
                <a:spcPts val="600"/>
              </a:spcAft>
              <a:buClr>
                <a:srgbClr val="9CA199"/>
              </a:buClr>
              <a:buFont typeface="Arial" charset="0"/>
              <a:buChar char="•"/>
              <a:defRPr sz="2400">
                <a:solidFill>
                  <a:srgbClr val="295454"/>
                </a:solidFill>
                <a:latin typeface="Arial" charset="0"/>
              </a:defRPr>
            </a:lvl3pPr>
            <a:lvl4pPr marL="1600200" indent="-228600">
              <a:spcBef>
                <a:spcPct val="20000"/>
              </a:spcBef>
              <a:spcAft>
                <a:spcPts val="600"/>
              </a:spcAft>
              <a:buClr>
                <a:srgbClr val="9CA199"/>
              </a:buClr>
              <a:buFont typeface="Arial" charset="0"/>
              <a:buChar char="–"/>
              <a:defRPr sz="2000">
                <a:solidFill>
                  <a:srgbClr val="295454"/>
                </a:solidFill>
                <a:latin typeface="Arial" charset="0"/>
              </a:defRPr>
            </a:lvl4pPr>
            <a:lvl5pPr marL="2057400" indent="-228600">
              <a:spcBef>
                <a:spcPct val="20000"/>
              </a:spcBef>
              <a:spcAft>
                <a:spcPts val="600"/>
              </a:spcAft>
              <a:buClr>
                <a:srgbClr val="9CA199"/>
              </a:buClr>
              <a:buFont typeface="Arial" charset="0"/>
              <a:buChar char="»"/>
              <a:defRPr sz="2000">
                <a:solidFill>
                  <a:srgbClr val="295454"/>
                </a:solidFill>
                <a:latin typeface="Arial" charset="0"/>
              </a:defRPr>
            </a:lvl5pPr>
            <a:lvl6pPr marL="25146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6pPr>
            <a:lvl7pPr marL="29718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7pPr>
            <a:lvl8pPr marL="34290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8pPr>
            <a:lvl9pPr marL="3886200" indent="-228600" eaLnBrk="0" fontAlgn="base" hangingPunct="0">
              <a:spcBef>
                <a:spcPct val="20000"/>
              </a:spcBef>
              <a:spcAft>
                <a:spcPts val="600"/>
              </a:spcAft>
              <a:buClr>
                <a:srgbClr val="9CA199"/>
              </a:buClr>
              <a:buFont typeface="Arial" charset="0"/>
              <a:buChar char="»"/>
              <a:defRPr sz="2000">
                <a:solidFill>
                  <a:srgbClr val="295454"/>
                </a:solidFill>
                <a:latin typeface="Arial" charset="0"/>
              </a:defRPr>
            </a:lvl9pPr>
          </a:lstStyle>
          <a:p>
            <a:pPr algn="ctr">
              <a:spcBef>
                <a:spcPct val="50000"/>
              </a:spcBef>
              <a:spcAft>
                <a:spcPct val="0"/>
              </a:spcAft>
            </a:pPr>
            <a:r>
              <a:rPr lang="en-CA" altLang="en-US" sz="1100" dirty="0">
                <a:solidFill>
                  <a:prstClr val="black"/>
                </a:solidFill>
                <a:latin typeface="+mn-lt"/>
              </a:rPr>
              <a:t>Funded by MOH as </a:t>
            </a:r>
            <a:r>
              <a:rPr lang="en-CA" altLang="en-US" sz="1100" b="1" dirty="0">
                <a:solidFill>
                  <a:prstClr val="black"/>
                </a:solidFill>
                <a:latin typeface="+mn-lt"/>
              </a:rPr>
              <a:t>provincial eServices Program</a:t>
            </a:r>
            <a:endParaRPr lang="en-US" altLang="en-US" sz="1100" b="1" dirty="0">
              <a:solidFill>
                <a:prstClr val="black"/>
              </a:solidFill>
              <a:latin typeface="+mn-lt"/>
            </a:endParaRPr>
          </a:p>
        </p:txBody>
      </p:sp>
      <p:sp>
        <p:nvSpPr>
          <p:cNvPr id="18" name="Oval 17">
            <a:extLst>
              <a:ext uri="{FF2B5EF4-FFF2-40B4-BE49-F238E27FC236}">
                <a16:creationId xmlns:a16="http://schemas.microsoft.com/office/drawing/2014/main" id="{C450AF33-3B95-48DE-B2B8-093C508D718E}"/>
              </a:ext>
            </a:extLst>
          </p:cNvPr>
          <p:cNvSpPr/>
          <p:nvPr/>
        </p:nvSpPr>
        <p:spPr>
          <a:xfrm>
            <a:off x="7913077" y="1697636"/>
            <a:ext cx="1259387" cy="116361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20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9BB-6096-43A4-A215-E05558CEE692}"/>
              </a:ext>
            </a:extLst>
          </p:cNvPr>
          <p:cNvSpPr>
            <a:spLocks noGrp="1"/>
          </p:cNvSpPr>
          <p:nvPr>
            <p:ph type="title"/>
          </p:nvPr>
        </p:nvSpPr>
        <p:spPr/>
        <p:txBody>
          <a:bodyPr/>
          <a:lstStyle/>
          <a:p>
            <a:r>
              <a:rPr lang="en-CA" dirty="0"/>
              <a:t>National Spread of eConsult Across Canada</a:t>
            </a:r>
          </a:p>
        </p:txBody>
      </p:sp>
      <p:sp>
        <p:nvSpPr>
          <p:cNvPr id="3" name="Content Placeholder 2">
            <a:extLst>
              <a:ext uri="{FF2B5EF4-FFF2-40B4-BE49-F238E27FC236}">
                <a16:creationId xmlns:a16="http://schemas.microsoft.com/office/drawing/2014/main" id="{757EA56A-699A-4F2A-8161-F2501BB0C4B7}"/>
              </a:ext>
            </a:extLst>
          </p:cNvPr>
          <p:cNvSpPr>
            <a:spLocks noGrp="1"/>
          </p:cNvSpPr>
          <p:nvPr>
            <p:ph idx="1"/>
          </p:nvPr>
        </p:nvSpPr>
        <p:spPr>
          <a:xfrm>
            <a:off x="318038" y="978384"/>
            <a:ext cx="8507920" cy="3577963"/>
          </a:xfrm>
        </p:spPr>
        <p:txBody>
          <a:bodyPr>
            <a:normAutofit/>
          </a:bodyPr>
          <a:lstStyle/>
          <a:p>
            <a:r>
              <a:rPr lang="en-CA" dirty="0"/>
              <a:t>eConsult services now operate in 9 provinces/territories across Canada</a:t>
            </a:r>
          </a:p>
          <a:p>
            <a:endParaRPr lang="en-CA" dirty="0"/>
          </a:p>
          <a:p>
            <a:endParaRPr lang="en-CA" dirty="0"/>
          </a:p>
          <a:p>
            <a:endParaRPr lang="en-CA" dirty="0"/>
          </a:p>
          <a:p>
            <a:endParaRPr lang="en-CA" dirty="0"/>
          </a:p>
          <a:p>
            <a:endParaRPr lang="en-CA" dirty="0"/>
          </a:p>
          <a:p>
            <a:endParaRPr lang="en-CA" dirty="0"/>
          </a:p>
          <a:p>
            <a:pPr marL="0" indent="0">
              <a:buNone/>
            </a:pPr>
            <a:endParaRPr lang="en-CA" dirty="0"/>
          </a:p>
        </p:txBody>
      </p:sp>
      <p:pic>
        <p:nvPicPr>
          <p:cNvPr id="5" name="Picture 4">
            <a:extLst>
              <a:ext uri="{FF2B5EF4-FFF2-40B4-BE49-F238E27FC236}">
                <a16:creationId xmlns:a16="http://schemas.microsoft.com/office/drawing/2014/main" id="{156499E1-DF49-4D8B-94AE-4D489664BC0A}"/>
              </a:ext>
            </a:extLst>
          </p:cNvPr>
          <p:cNvPicPr>
            <a:picLocks noChangeAspect="1"/>
          </p:cNvPicPr>
          <p:nvPr/>
        </p:nvPicPr>
        <p:blipFill>
          <a:blip r:embed="rId2"/>
          <a:stretch>
            <a:fillRect/>
          </a:stretch>
        </p:blipFill>
        <p:spPr>
          <a:xfrm>
            <a:off x="1175010" y="1433164"/>
            <a:ext cx="6793979" cy="3355133"/>
          </a:xfrm>
          <a:prstGeom prst="rect">
            <a:avLst/>
          </a:prstGeom>
        </p:spPr>
      </p:pic>
    </p:spTree>
    <p:extLst>
      <p:ext uri="{BB962C8B-B14F-4D97-AF65-F5344CB8AC3E}">
        <p14:creationId xmlns:p14="http://schemas.microsoft.com/office/powerpoint/2010/main" val="337742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2DC548E-A11C-4A04-98F3-62AB2D1291B8}"/>
              </a:ext>
            </a:extLst>
          </p:cNvPr>
          <p:cNvSpPr>
            <a:spLocks noGrp="1"/>
          </p:cNvSpPr>
          <p:nvPr>
            <p:ph type="title"/>
          </p:nvPr>
        </p:nvSpPr>
        <p:spPr>
          <a:xfrm>
            <a:off x="420624" y="90031"/>
            <a:ext cx="8507920" cy="276999"/>
          </a:xfrm>
        </p:spPr>
        <p:txBody>
          <a:bodyPr>
            <a:noAutofit/>
          </a:bodyPr>
          <a:lstStyle/>
          <a:p>
            <a:r>
              <a:rPr lang="en-US" sz="2100" dirty="0">
                <a:solidFill>
                  <a:schemeClr val="accent1"/>
                </a:solidFill>
              </a:rPr>
              <a:t>Provincial BASE</a:t>
            </a:r>
            <a:r>
              <a:rPr lang="en-CA" sz="2100" baseline="30000" dirty="0">
                <a:solidFill>
                  <a:schemeClr val="accent1"/>
                </a:solidFill>
              </a:rPr>
              <a:t>TM </a:t>
            </a:r>
            <a:r>
              <a:rPr lang="en-US" sz="2100" dirty="0">
                <a:solidFill>
                  <a:schemeClr val="accent1"/>
                </a:solidFill>
              </a:rPr>
              <a:t>Managed Specialty Groups (n=101)</a:t>
            </a:r>
            <a:endParaRPr lang="en-CA" sz="2100" dirty="0">
              <a:solidFill>
                <a:schemeClr val="accent1"/>
              </a:solidFill>
            </a:endParaRPr>
          </a:p>
        </p:txBody>
      </p:sp>
      <p:sp>
        <p:nvSpPr>
          <p:cNvPr id="7" name="Rectangle 4">
            <a:extLst>
              <a:ext uri="{FF2B5EF4-FFF2-40B4-BE49-F238E27FC236}">
                <a16:creationId xmlns:a16="http://schemas.microsoft.com/office/drawing/2014/main" id="{A5C6E924-D9DD-47CF-A774-B744F459201C}"/>
              </a:ext>
            </a:extLst>
          </p:cNvPr>
          <p:cNvSpPr>
            <a:spLocks noChangeArrowheads="1"/>
          </p:cNvSpPr>
          <p:nvPr/>
        </p:nvSpPr>
        <p:spPr bwMode="auto">
          <a:xfrm>
            <a:off x="2657215" y="3238454"/>
            <a:ext cx="5123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3"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32">
              <a:defRPr/>
            </a:pPr>
            <a:endParaRPr lang="en-CA" altLang="en-US" sz="600" dirty="0">
              <a:solidFill>
                <a:prstClr val="black"/>
              </a:solidFill>
            </a:endParaRPr>
          </a:p>
          <a:p>
            <a:pPr defTabSz="685832">
              <a:defRPr/>
            </a:pPr>
            <a:endParaRPr lang="en-CA" altLang="en-US" sz="600" dirty="0">
              <a:solidFill>
                <a:prstClr val="black"/>
              </a:solidFill>
            </a:endParaRPr>
          </a:p>
          <a:p>
            <a:pPr defTabSz="685832">
              <a:defRPr/>
            </a:pPr>
            <a:endParaRPr lang="en-CA" altLang="en-US" sz="1350" dirty="0">
              <a:solidFill>
                <a:prstClr val="black"/>
              </a:solidFill>
            </a:endParaRPr>
          </a:p>
        </p:txBody>
      </p:sp>
      <p:sp>
        <p:nvSpPr>
          <p:cNvPr id="9" name="TextBox 8">
            <a:extLst>
              <a:ext uri="{FF2B5EF4-FFF2-40B4-BE49-F238E27FC236}">
                <a16:creationId xmlns:a16="http://schemas.microsoft.com/office/drawing/2014/main" id="{F496C805-C7C0-465A-A43C-9FE28486EA5F}"/>
              </a:ext>
            </a:extLst>
          </p:cNvPr>
          <p:cNvSpPr txBox="1"/>
          <p:nvPr/>
        </p:nvSpPr>
        <p:spPr>
          <a:xfrm>
            <a:off x="420624" y="352303"/>
            <a:ext cx="1403835" cy="4516236"/>
          </a:xfrm>
          <a:prstGeom prst="rect">
            <a:avLst/>
          </a:prstGeom>
          <a:noFill/>
        </p:spPr>
        <p:txBody>
          <a:bodyPr wrap="square" rtlCol="0">
            <a:spAutoFit/>
          </a:bodyPr>
          <a:lstStyle/>
          <a:p>
            <a:pPr defTabSz="685832">
              <a:defRPr/>
            </a:pPr>
            <a:r>
              <a:rPr lang="en-US" altLang="en-US" sz="825" b="1" dirty="0">
                <a:solidFill>
                  <a:srgbClr val="009986"/>
                </a:solidFill>
                <a:latin typeface="Calibri"/>
                <a:ea typeface="MS PGothic" panose="020B0600070205080204" pitchFamily="34" charset="-128"/>
                <a:cs typeface="Calibri" panose="020F0502020204030204" pitchFamily="34" charset="0"/>
              </a:rPr>
              <a:t>Addiction Medicine</a:t>
            </a:r>
            <a:endParaRPr lang="en-CA" altLang="en-US" sz="825" dirty="0">
              <a:solidFill>
                <a:prstClr val="black"/>
              </a:solidFill>
              <a:latin typeface="Calibri"/>
            </a:endParaRPr>
          </a:p>
          <a:p>
            <a:pPr defTabSz="685832">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defTabSz="685832">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Opioid</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Allergy &amp; Clinical Immunology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Anesthesiology</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Cardiology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Cardiac 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Electrophysiology</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Inherited Heart Rhythm   Disorders</a:t>
            </a: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Interventional</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Pediatrics Electrophysiology</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Pediatrics Inherited Heart Rhythm Disorders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Cannabis Medicine</a:t>
            </a: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Concussion</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Dentistry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Pediatric</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Dermatology</a:t>
            </a:r>
          </a:p>
          <a:p>
            <a:pPr marL="128594" indent="-128594" defTabSz="685832" eaLnBrk="0" fontAlgn="base" hangingPunct="0">
              <a:lnSpc>
                <a:spcPct val="150000"/>
              </a:lnSpc>
              <a:spcBef>
                <a:spcPct val="0"/>
              </a:spcBef>
              <a:spcAft>
                <a:spcPct val="0"/>
              </a:spcAft>
              <a:buFont typeface="Symbol" panose="05050102010706020507" pitchFamily="18" charset="2"/>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General &amp; Pediatrics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Diabetes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Endocrinology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Diabetes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endParaRPr lang="en-CA" altLang="en-US" sz="825" dirty="0">
              <a:solidFill>
                <a:prstClr val="black"/>
              </a:solidFill>
              <a:latin typeface="Calibri"/>
            </a:endParaRPr>
          </a:p>
        </p:txBody>
      </p:sp>
      <p:sp>
        <p:nvSpPr>
          <p:cNvPr id="13" name="TextBox 12">
            <a:extLst>
              <a:ext uri="{FF2B5EF4-FFF2-40B4-BE49-F238E27FC236}">
                <a16:creationId xmlns:a16="http://schemas.microsoft.com/office/drawing/2014/main" id="{2480F40D-90BB-4F0F-874C-6327C25D8766}"/>
              </a:ext>
            </a:extLst>
          </p:cNvPr>
          <p:cNvSpPr txBox="1"/>
          <p:nvPr/>
        </p:nvSpPr>
        <p:spPr>
          <a:xfrm>
            <a:off x="1936461" y="310192"/>
            <a:ext cx="1441510" cy="4726294"/>
          </a:xfrm>
          <a:prstGeom prst="rect">
            <a:avLst/>
          </a:prstGeom>
          <a:noFill/>
        </p:spPr>
        <p:txBody>
          <a:bodyPr wrap="square" rtlCol="0">
            <a:spAutoFit/>
          </a:bodyPr>
          <a:lstStyle/>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Environmental Health</a:t>
            </a: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Gastroenterology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spcBef>
                <a:spcPct val="0"/>
              </a:spcBef>
              <a:spcAft>
                <a:spcPct val="0"/>
              </a:spcAft>
              <a:defRPr/>
            </a:pP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Genetics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Medical Genetics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Pediatric Medical Genetics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Geriatrics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Care of the Elderly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Frailty Management</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GeriMedRisk</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Medication</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Psychiatry</a:t>
            </a: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Gynecology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Gynecologic Oncology</a:t>
            </a:r>
          </a:p>
          <a:p>
            <a:pPr marL="69060" indent="-69060"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Gynecologic Reproductive   Endocrinology &amp; Infertility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Urogynecology</a:t>
            </a:r>
            <a:endParaRPr lang="en-CA"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Hematology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Hepatology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HIV</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Psychiatry</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Infectious Diseases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COVID-19</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endParaRPr lang="en-CA" altLang="en-US" sz="825" dirty="0">
              <a:solidFill>
                <a:prstClr val="black"/>
              </a:solidFill>
              <a:latin typeface="Calibri"/>
            </a:endParaRPr>
          </a:p>
          <a:p>
            <a:pPr defTabSz="685832" eaLnBrk="0" fontAlgn="base" hangingPunct="0">
              <a:spcBef>
                <a:spcPct val="0"/>
              </a:spcBef>
              <a:spcAft>
                <a:spcPct val="0"/>
              </a:spcAft>
              <a:defRPr/>
            </a:pPr>
            <a:endParaRPr lang="en-CA" altLang="en-US" sz="825" dirty="0">
              <a:solidFill>
                <a:prstClr val="black"/>
              </a:solidFill>
              <a:latin typeface="Calibri"/>
            </a:endParaRPr>
          </a:p>
          <a:p>
            <a:pPr defTabSz="685832" eaLnBrk="0" fontAlgn="base" hangingPunct="0">
              <a:spcBef>
                <a:spcPct val="0"/>
              </a:spcBef>
              <a:spcAft>
                <a:spcPct val="0"/>
              </a:spcAft>
              <a:defRPr/>
            </a:pPr>
            <a:endParaRPr lang="en-CA" sz="825" dirty="0">
              <a:solidFill>
                <a:prstClr val="black"/>
              </a:solidFill>
              <a:latin typeface="Calibri"/>
            </a:endParaRPr>
          </a:p>
        </p:txBody>
      </p:sp>
      <p:sp>
        <p:nvSpPr>
          <p:cNvPr id="14" name="TextBox 13">
            <a:extLst>
              <a:ext uri="{FF2B5EF4-FFF2-40B4-BE49-F238E27FC236}">
                <a16:creationId xmlns:a16="http://schemas.microsoft.com/office/drawing/2014/main" id="{2A1ED2F3-5903-4815-B6AB-230093AF2EDC}"/>
              </a:ext>
            </a:extLst>
          </p:cNvPr>
          <p:cNvSpPr txBox="1"/>
          <p:nvPr/>
        </p:nvSpPr>
        <p:spPr>
          <a:xfrm>
            <a:off x="3651265" y="352303"/>
            <a:ext cx="1384259" cy="4472378"/>
          </a:xfrm>
          <a:prstGeom prst="rect">
            <a:avLst/>
          </a:prstGeom>
          <a:noFill/>
        </p:spPr>
        <p:txBody>
          <a:bodyPr wrap="square" rtlCol="0">
            <a:spAutoFit/>
          </a:bodyPr>
          <a:lstStyle/>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Internal Medicine</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Nephrology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Neurology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Epilepsy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Headaches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 </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Neuroradiology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Neurosurgery</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Sleep Medicine</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Stroke</a:t>
            </a: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Obstetrics</a:t>
            </a: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Orthopaedics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Spinal Surgery</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Otolaryngology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ENT</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Head &amp; Neck Surgery</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Pain Medicine</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Palliative Care</a:t>
            </a: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Allergy &amp; Clinical Immunology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Cardiology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Dentistry</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Dermatology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Electrophysiology</a:t>
            </a:r>
            <a:endParaRPr lang="en-CA" altLang="en-US" sz="825" dirty="0">
              <a:solidFill>
                <a:prstClr val="black"/>
              </a:solidFill>
              <a:latin typeface="Calibri"/>
            </a:endParaRPr>
          </a:p>
          <a:p>
            <a:pPr defTabSz="685832" eaLnBrk="0" fontAlgn="base" hangingPunct="0">
              <a:spcBef>
                <a:spcPct val="0"/>
              </a:spcBef>
              <a:spcAft>
                <a:spcPct val="0"/>
              </a:spcAft>
              <a:defRPr/>
            </a:pPr>
            <a:endParaRPr lang="en-CA" sz="825" dirty="0">
              <a:solidFill>
                <a:prstClr val="black"/>
              </a:solidFill>
              <a:latin typeface="Calibri"/>
            </a:endParaRPr>
          </a:p>
          <a:p>
            <a:pPr defTabSz="685832" eaLnBrk="0" fontAlgn="base" hangingPunct="0">
              <a:spcBef>
                <a:spcPct val="0"/>
              </a:spcBef>
              <a:spcAft>
                <a:spcPct val="0"/>
              </a:spcAft>
              <a:defRPr/>
            </a:pPr>
            <a:endParaRPr lang="en-CA" sz="825" dirty="0">
              <a:solidFill>
                <a:prstClr val="black"/>
              </a:solidFill>
              <a:latin typeface="Calibri"/>
            </a:endParaRPr>
          </a:p>
        </p:txBody>
      </p:sp>
      <p:sp>
        <p:nvSpPr>
          <p:cNvPr id="15" name="TextBox 14">
            <a:extLst>
              <a:ext uri="{FF2B5EF4-FFF2-40B4-BE49-F238E27FC236}">
                <a16:creationId xmlns:a16="http://schemas.microsoft.com/office/drawing/2014/main" id="{48175301-E255-44BF-A90E-65629F1FBEF8}"/>
              </a:ext>
            </a:extLst>
          </p:cNvPr>
          <p:cNvSpPr txBox="1"/>
          <p:nvPr/>
        </p:nvSpPr>
        <p:spPr>
          <a:xfrm>
            <a:off x="5219204" y="356937"/>
            <a:ext cx="1643663" cy="4452757"/>
          </a:xfrm>
          <a:prstGeom prst="rect">
            <a:avLst/>
          </a:prstGeom>
          <a:noFill/>
        </p:spPr>
        <p:txBody>
          <a:bodyPr wrap="square" rtlCol="0">
            <a:spAutoFit/>
          </a:bodyPr>
          <a:lstStyle/>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Endocrinology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Developmental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Gastroenterology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Hematology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Hepatology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Infectious Diseases</a:t>
            </a: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Inherited Heart Rhythm Disorders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Neonatal/Perinatal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Medical Genetics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Nephrology</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Neurology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Oncology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Orthopaedic 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Psychiatry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Urology</a:t>
            </a: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Physical Medicine &amp; Rehabilitation</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Psychiatry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(English &amp; French)</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ADD/ADHD</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Anxiety</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Depression, Bi-Polar Disorder</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Developmental/Behavioural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Medically Complex</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Mood Disorders</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Pediatrics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Perinatal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Sleep Medicine</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Transitional Age (16-25)</a:t>
            </a: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Public Health</a:t>
            </a:r>
          </a:p>
          <a:p>
            <a:pPr defTabSz="685832" eaLnBrk="0" fontAlgn="base" hangingPunct="0">
              <a:lnSpc>
                <a:spcPct val="150000"/>
              </a:lnSpc>
              <a:spcBef>
                <a:spcPct val="0"/>
              </a:spcBef>
              <a:spcAft>
                <a:spcPct val="0"/>
              </a:spcAft>
              <a:defRPr/>
            </a:pPr>
            <a:endParaRPr lang="en-US" altLang="en-US" sz="825" b="1" dirty="0">
              <a:solidFill>
                <a:srgbClr val="009986"/>
              </a:solidFill>
              <a:latin typeface="Calibri"/>
              <a:ea typeface="MS PGothic" panose="020B0600070205080204" pitchFamily="34" charset="-128"/>
              <a:cs typeface="Calibri" panose="020F0502020204030204" pitchFamily="34" charset="0"/>
            </a:endParaRPr>
          </a:p>
        </p:txBody>
      </p:sp>
      <p:sp>
        <p:nvSpPr>
          <p:cNvPr id="18" name="TextBox 17">
            <a:extLst>
              <a:ext uri="{FF2B5EF4-FFF2-40B4-BE49-F238E27FC236}">
                <a16:creationId xmlns:a16="http://schemas.microsoft.com/office/drawing/2014/main" id="{153686AE-26A4-475B-835A-563E0D728790}"/>
              </a:ext>
            </a:extLst>
          </p:cNvPr>
          <p:cNvSpPr txBox="1"/>
          <p:nvPr/>
        </p:nvSpPr>
        <p:spPr>
          <a:xfrm>
            <a:off x="6792835" y="310192"/>
            <a:ext cx="1241621" cy="4553170"/>
          </a:xfrm>
          <a:prstGeom prst="rect">
            <a:avLst/>
          </a:prstGeom>
          <a:noFill/>
        </p:spPr>
        <p:txBody>
          <a:bodyPr wrap="square" rtlCol="0">
            <a:spAutoFit/>
          </a:bodyPr>
          <a:lstStyle/>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Respirology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Sleep Medicine</a:t>
            </a:r>
            <a:endParaRPr lang="en-US" altLang="en-US" sz="825" b="1" dirty="0">
              <a:solidFill>
                <a:srgbClr val="009986"/>
              </a:solidFill>
              <a:latin typeface="Calibri"/>
              <a:ea typeface="MS PGothic" panose="020B0600070205080204" pitchFamily="34" charset="-128"/>
              <a:cs typeface="Calibri" panose="020F0502020204030204" pitchFamily="34" charset="0"/>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Rheumatology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Inflammatory Arthritis</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Osteoporosis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Sleep Medicine</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Neurology </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Psychiatric</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Respirology</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Head and Neck</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Neurosurgery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Orthopaedic Surgery</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Pediatric Orthopedic 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Plastic Surgery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Spinal</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Thoracic</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Vascular</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Thrombosis</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Transgender</a:t>
            </a:r>
            <a:endParaRPr lang="en-CA" altLang="en-US" sz="825" dirty="0">
              <a:solidFill>
                <a:prstClr val="black"/>
              </a:solidFill>
              <a:latin typeface="Calibri"/>
            </a:endParaRPr>
          </a:p>
          <a:p>
            <a:pPr defTabSz="685832" eaLnBrk="0" fontAlgn="base" hangingPunct="0">
              <a:lnSpc>
                <a:spcPct val="150000"/>
              </a:lnSpc>
              <a:spcBef>
                <a:spcPct val="0"/>
              </a:spcBef>
              <a:spcAft>
                <a:spcPct val="0"/>
              </a:spcAft>
              <a:defRPr/>
            </a:pPr>
            <a:r>
              <a:rPr lang="en-US" altLang="en-US" sz="825" b="1" dirty="0">
                <a:solidFill>
                  <a:srgbClr val="009986"/>
                </a:solidFill>
                <a:latin typeface="Calibri"/>
                <a:ea typeface="MS PGothic" panose="020B0600070205080204" pitchFamily="34" charset="-128"/>
                <a:cs typeface="Calibri" panose="020F0502020204030204" pitchFamily="34" charset="0"/>
              </a:rPr>
              <a:t>Urology</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General &amp; Pediatrics</a:t>
            </a:r>
            <a:endParaRPr lang="en-CA" altLang="en-US" sz="825" dirty="0">
              <a:solidFill>
                <a:prstClr val="black"/>
              </a:solidFill>
              <a:latin typeface="Calibri"/>
            </a:endParaRPr>
          </a:p>
          <a:p>
            <a:pPr marL="70251" indent="-70251"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Male Fertility/Sexual Medicine</a:t>
            </a:r>
            <a:endParaRPr lang="en-CA" altLang="en-US" sz="825" dirty="0">
              <a:solidFill>
                <a:prstClr val="black"/>
              </a:solidFill>
              <a:latin typeface="Calibri"/>
            </a:endParaRP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Oncology</a:t>
            </a:r>
          </a:p>
          <a:p>
            <a:pPr defTabSz="685832" eaLnBrk="0" fontAlgn="base" hangingPunct="0">
              <a:spcBef>
                <a:spcPct val="0"/>
              </a:spcBef>
              <a:spcAft>
                <a:spcPct val="0"/>
              </a:spcAft>
              <a:buFontTx/>
              <a:buChar char="•"/>
              <a:defRPr/>
            </a:pPr>
            <a:r>
              <a:rPr lang="en-US" altLang="en-US" sz="825" dirty="0">
                <a:solidFill>
                  <a:prstClr val="black"/>
                </a:solidFill>
                <a:latin typeface="Calibri"/>
                <a:ea typeface="MS PGothic" panose="020B0600070205080204" pitchFamily="34" charset="-128"/>
                <a:cs typeface="Calibri" panose="020F0502020204030204" pitchFamily="34" charset="0"/>
              </a:rPr>
              <a:t> Urogynecology</a:t>
            </a:r>
            <a:endParaRPr lang="en-CA" altLang="en-US" sz="825" dirty="0">
              <a:solidFill>
                <a:prstClr val="black"/>
              </a:solidFill>
              <a:latin typeface="Calibri"/>
            </a:endParaRPr>
          </a:p>
          <a:p>
            <a:pPr defTabSz="605165">
              <a:defRPr/>
            </a:pPr>
            <a:endParaRPr lang="en-CA" sz="1350" dirty="0">
              <a:solidFill>
                <a:prstClr val="black"/>
              </a:solidFill>
              <a:latin typeface="Calibri"/>
            </a:endParaRPr>
          </a:p>
        </p:txBody>
      </p:sp>
      <p:sp>
        <p:nvSpPr>
          <p:cNvPr id="20" name="TextBox 19">
            <a:extLst>
              <a:ext uri="{FF2B5EF4-FFF2-40B4-BE49-F238E27FC236}">
                <a16:creationId xmlns:a16="http://schemas.microsoft.com/office/drawing/2014/main" id="{702874C8-AC63-4218-893E-28AC0F8ACCDD}"/>
              </a:ext>
            </a:extLst>
          </p:cNvPr>
          <p:cNvSpPr txBox="1"/>
          <p:nvPr/>
        </p:nvSpPr>
        <p:spPr>
          <a:xfrm>
            <a:off x="8115834" y="39622"/>
            <a:ext cx="1069524" cy="219291"/>
          </a:xfrm>
          <a:prstGeom prst="rect">
            <a:avLst/>
          </a:prstGeom>
          <a:noFill/>
        </p:spPr>
        <p:txBody>
          <a:bodyPr wrap="none" rtlCol="0">
            <a:spAutoFit/>
          </a:bodyPr>
          <a:lstStyle/>
          <a:p>
            <a:pPr defTabSz="605165">
              <a:defRPr/>
            </a:pPr>
            <a:r>
              <a:rPr lang="en-US" sz="825" dirty="0">
                <a:solidFill>
                  <a:prstClr val="black"/>
                </a:solidFill>
                <a:latin typeface="Calibri"/>
              </a:rPr>
              <a:t>*as of Oct 23</a:t>
            </a:r>
            <a:r>
              <a:rPr lang="en-US" sz="825" baseline="30000" dirty="0">
                <a:solidFill>
                  <a:prstClr val="black"/>
                </a:solidFill>
                <a:latin typeface="Calibri"/>
              </a:rPr>
              <a:t>rd</a:t>
            </a:r>
            <a:r>
              <a:rPr lang="en-US" sz="825" dirty="0">
                <a:solidFill>
                  <a:prstClr val="black"/>
                </a:solidFill>
                <a:latin typeface="Calibri"/>
              </a:rPr>
              <a:t>, 2020</a:t>
            </a:r>
            <a:endParaRPr lang="en-CA" sz="825" dirty="0">
              <a:solidFill>
                <a:prstClr val="black"/>
              </a:solidFill>
              <a:latin typeface="Calibri"/>
            </a:endParaRPr>
          </a:p>
        </p:txBody>
      </p:sp>
    </p:spTree>
    <p:extLst>
      <p:ext uri="{BB962C8B-B14F-4D97-AF65-F5344CB8AC3E}">
        <p14:creationId xmlns:p14="http://schemas.microsoft.com/office/powerpoint/2010/main" val="219860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1395" y="-27878"/>
            <a:ext cx="9071168" cy="5171378"/>
          </a:xfrm>
          <a:prstGeom prst="rect">
            <a:avLst/>
          </a:prstGeom>
          <a:noFill/>
        </p:spPr>
      </p:pic>
      <p:sp>
        <p:nvSpPr>
          <p:cNvPr id="2" name="TextBox 1">
            <a:extLst>
              <a:ext uri="{FF2B5EF4-FFF2-40B4-BE49-F238E27FC236}">
                <a16:creationId xmlns:a16="http://schemas.microsoft.com/office/drawing/2014/main" id="{586016F4-3A76-46D4-9CD6-372BC5E57247}"/>
              </a:ext>
            </a:extLst>
          </p:cNvPr>
          <p:cNvSpPr txBox="1"/>
          <p:nvPr/>
        </p:nvSpPr>
        <p:spPr>
          <a:xfrm>
            <a:off x="1" y="-27878"/>
            <a:ext cx="346229" cy="300082"/>
          </a:xfrm>
          <a:prstGeom prst="rect">
            <a:avLst/>
          </a:prstGeom>
          <a:solidFill>
            <a:schemeClr val="bg1"/>
          </a:solidFill>
        </p:spPr>
        <p:txBody>
          <a:bodyPr wrap="square" rtlCol="0">
            <a:spAutoFit/>
          </a:bodyPr>
          <a:lstStyle/>
          <a:p>
            <a:endParaRPr lang="en-CA" sz="1350" dirty="0"/>
          </a:p>
        </p:txBody>
      </p:sp>
      <p:sp>
        <p:nvSpPr>
          <p:cNvPr id="5" name="Title 1">
            <a:extLst>
              <a:ext uri="{FF2B5EF4-FFF2-40B4-BE49-F238E27FC236}">
                <a16:creationId xmlns:a16="http://schemas.microsoft.com/office/drawing/2014/main" id="{B668C52F-C2B2-499D-A13D-000DD5CBA4F5}"/>
              </a:ext>
            </a:extLst>
          </p:cNvPr>
          <p:cNvSpPr txBox="1">
            <a:spLocks/>
          </p:cNvSpPr>
          <p:nvPr/>
        </p:nvSpPr>
        <p:spPr>
          <a:xfrm>
            <a:off x="2368286" y="0"/>
            <a:ext cx="2440781" cy="406250"/>
          </a:xfrm>
          <a:solidFill>
            <a:schemeClr val="bg1"/>
          </a:solidFill>
        </p:spPr>
        <p:txBody>
          <a:bodyPr anchor="b"/>
          <a:lstStyle>
            <a:lvl1pPr algn="l" defTabSz="685800" rtl="0" eaLnBrk="1" latinLnBrk="0" hangingPunct="1">
              <a:lnSpc>
                <a:spcPct val="85000"/>
              </a:lnSpc>
              <a:spcBef>
                <a:spcPct val="0"/>
              </a:spcBef>
              <a:buNone/>
              <a:defRPr sz="3200" kern="1200" spc="-38" baseline="0">
                <a:solidFill>
                  <a:schemeClr val="tx1">
                    <a:lumMod val="75000"/>
                    <a:lumOff val="25000"/>
                  </a:schemeClr>
                </a:solidFill>
                <a:latin typeface="Cambria" panose="02040503050406030204" pitchFamily="18" charset="0"/>
                <a:ea typeface="+mj-ea"/>
                <a:cs typeface="+mj-cs"/>
              </a:defRPr>
            </a:lvl1pPr>
          </a:lstStyle>
          <a:p>
            <a:r>
              <a:rPr lang="en-US" sz="2400" b="1" dirty="0">
                <a:solidFill>
                  <a:srgbClr val="4AB137"/>
                </a:solidFill>
                <a:latin typeface="+mn-lt"/>
              </a:rPr>
              <a:t>eConsult</a:t>
            </a:r>
            <a:endParaRPr lang="en-CA" sz="2400" b="1" dirty="0">
              <a:solidFill>
                <a:srgbClr val="4AB137"/>
              </a:solidFill>
              <a:latin typeface="+mn-lt"/>
            </a:endParaRPr>
          </a:p>
        </p:txBody>
      </p:sp>
    </p:spTree>
    <p:extLst>
      <p:ext uri="{BB962C8B-B14F-4D97-AF65-F5344CB8AC3E}">
        <p14:creationId xmlns:p14="http://schemas.microsoft.com/office/powerpoint/2010/main" val="374963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2FF839-D0F7-4D55-9344-02B06AEC98FE}"/>
              </a:ext>
            </a:extLst>
          </p:cNvPr>
          <p:cNvSpPr>
            <a:spLocks noGrp="1"/>
          </p:cNvSpPr>
          <p:nvPr>
            <p:ph sz="half" idx="1"/>
          </p:nvPr>
        </p:nvSpPr>
        <p:spPr/>
        <p:txBody>
          <a:bodyPr numCol="1">
            <a:normAutofit/>
          </a:bodyPr>
          <a:lstStyle/>
          <a:p>
            <a:pPr marL="0" indent="0">
              <a:buNone/>
            </a:pPr>
            <a:r>
              <a:rPr lang="en-US" b="1" dirty="0"/>
              <a:t>Special Projects</a:t>
            </a:r>
          </a:p>
          <a:p>
            <a:r>
              <a:rPr lang="en-US" dirty="0"/>
              <a:t>Artificial Intelligence and Data Mining</a:t>
            </a:r>
          </a:p>
          <a:p>
            <a:r>
              <a:rPr lang="en-US" dirty="0"/>
              <a:t>Chronic Pain</a:t>
            </a:r>
          </a:p>
          <a:p>
            <a:r>
              <a:rPr lang="en-US" dirty="0"/>
              <a:t>Correctional Settings</a:t>
            </a:r>
          </a:p>
          <a:p>
            <a:r>
              <a:rPr lang="en-US" dirty="0"/>
              <a:t>COVID-19</a:t>
            </a:r>
          </a:p>
          <a:p>
            <a:r>
              <a:rPr lang="en-US" dirty="0"/>
              <a:t>Dementia</a:t>
            </a:r>
          </a:p>
          <a:p>
            <a:r>
              <a:rPr lang="en-US" dirty="0"/>
              <a:t>Frailty</a:t>
            </a:r>
          </a:p>
          <a:p>
            <a:r>
              <a:rPr lang="en-US" dirty="0"/>
              <a:t>Long-Term Care</a:t>
            </a:r>
          </a:p>
          <a:p>
            <a:r>
              <a:rPr lang="en-US" dirty="0"/>
              <a:t>Rural and Remote Populations</a:t>
            </a:r>
          </a:p>
          <a:p>
            <a:pPr marL="0" indent="0">
              <a:buNone/>
            </a:pPr>
            <a:endParaRPr lang="en-US" dirty="0"/>
          </a:p>
        </p:txBody>
      </p:sp>
      <p:sp>
        <p:nvSpPr>
          <p:cNvPr id="7" name="Content Placeholder 6">
            <a:extLst>
              <a:ext uri="{FF2B5EF4-FFF2-40B4-BE49-F238E27FC236}">
                <a16:creationId xmlns:a16="http://schemas.microsoft.com/office/drawing/2014/main" id="{09EA5036-6219-41F4-848C-3C9DB5C64039}"/>
              </a:ext>
            </a:extLst>
          </p:cNvPr>
          <p:cNvSpPr>
            <a:spLocks noGrp="1"/>
          </p:cNvSpPr>
          <p:nvPr>
            <p:ph sz="half" idx="2"/>
          </p:nvPr>
        </p:nvSpPr>
        <p:spPr>
          <a:xfrm>
            <a:off x="4400550" y="1200151"/>
            <a:ext cx="4425411" cy="3394472"/>
          </a:xfrm>
        </p:spPr>
        <p:txBody>
          <a:bodyPr/>
          <a:lstStyle/>
          <a:p>
            <a:pPr marL="0" indent="0">
              <a:buNone/>
            </a:pPr>
            <a:r>
              <a:rPr lang="en-US" b="1" dirty="0"/>
              <a:t>Continuous Themes</a:t>
            </a:r>
            <a:endParaRPr lang="en-US" dirty="0"/>
          </a:p>
          <a:p>
            <a:r>
              <a:rPr lang="en-US" dirty="0"/>
              <a:t>Continuing Medical Education</a:t>
            </a:r>
          </a:p>
          <a:p>
            <a:r>
              <a:rPr lang="en-US" dirty="0"/>
              <a:t>Quadruple Aim Framework</a:t>
            </a:r>
          </a:p>
          <a:p>
            <a:r>
              <a:rPr lang="en-US" dirty="0"/>
              <a:t>Patient Engagement</a:t>
            </a:r>
          </a:p>
          <a:p>
            <a:r>
              <a:rPr lang="en-US" dirty="0"/>
              <a:t>Person-Centered Care</a:t>
            </a:r>
          </a:p>
          <a:p>
            <a:r>
              <a:rPr lang="en-US" dirty="0"/>
              <a:t>Program Evaluation</a:t>
            </a:r>
          </a:p>
          <a:p>
            <a:r>
              <a:rPr lang="en-US" dirty="0"/>
              <a:t>Taxonomy Studies (case content analysis)</a:t>
            </a:r>
          </a:p>
          <a:p>
            <a:r>
              <a:rPr lang="en-US" dirty="0"/>
              <a:t>Spread and Scale</a:t>
            </a:r>
          </a:p>
          <a:p>
            <a:pPr marL="0" indent="0">
              <a:buNone/>
            </a:pPr>
            <a:endParaRPr lang="en-US" dirty="0"/>
          </a:p>
        </p:txBody>
      </p:sp>
      <p:sp>
        <p:nvSpPr>
          <p:cNvPr id="2" name="Title 1">
            <a:extLst>
              <a:ext uri="{FF2B5EF4-FFF2-40B4-BE49-F238E27FC236}">
                <a16:creationId xmlns:a16="http://schemas.microsoft.com/office/drawing/2014/main" id="{C4EFAF53-4354-4AFE-ABC6-DC66BA94B093}"/>
              </a:ext>
            </a:extLst>
          </p:cNvPr>
          <p:cNvSpPr>
            <a:spLocks noGrp="1"/>
          </p:cNvSpPr>
          <p:nvPr>
            <p:ph type="title"/>
          </p:nvPr>
        </p:nvSpPr>
        <p:spPr/>
        <p:txBody>
          <a:bodyPr/>
          <a:lstStyle/>
          <a:p>
            <a:r>
              <a:rPr lang="en-US" dirty="0"/>
              <a:t>Research Program</a:t>
            </a:r>
          </a:p>
        </p:txBody>
      </p:sp>
    </p:spTree>
    <p:extLst>
      <p:ext uri="{BB962C8B-B14F-4D97-AF65-F5344CB8AC3E}">
        <p14:creationId xmlns:p14="http://schemas.microsoft.com/office/powerpoint/2010/main" val="44082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Current Status of eConsult in Long-Term Care</a:t>
            </a:r>
            <a:endParaRPr lang="en-CA" b="1" dirty="0"/>
          </a:p>
        </p:txBody>
      </p:sp>
      <p:sp>
        <p:nvSpPr>
          <p:cNvPr id="3" name="Content Placeholder 2"/>
          <p:cNvSpPr>
            <a:spLocks noGrp="1"/>
          </p:cNvSpPr>
          <p:nvPr>
            <p:ph idx="1"/>
          </p:nvPr>
        </p:nvSpPr>
        <p:spPr/>
        <p:txBody>
          <a:bodyPr>
            <a:noAutofit/>
          </a:bodyPr>
          <a:lstStyle/>
          <a:p>
            <a:pPr>
              <a:defRPr/>
            </a:pPr>
            <a:r>
              <a:rPr lang="en-US" sz="2000" b="1" dirty="0"/>
              <a:t>990 </a:t>
            </a:r>
            <a:r>
              <a:rPr lang="en-US" sz="2000" dirty="0"/>
              <a:t>LTC eConsults identified across Ontario between January 1, 2017 and September 30,</a:t>
            </a:r>
            <a:r>
              <a:rPr lang="en-US" sz="2000" baseline="30000" dirty="0"/>
              <a:t> </a:t>
            </a:r>
            <a:r>
              <a:rPr lang="en-US" sz="2000" dirty="0"/>
              <a:t>2020</a:t>
            </a:r>
            <a:r>
              <a:rPr lang="en-US" sz="2000" baseline="30000" dirty="0"/>
              <a:t>1</a:t>
            </a:r>
            <a:r>
              <a:rPr lang="en-US" sz="2000" dirty="0"/>
              <a:t>. </a:t>
            </a:r>
          </a:p>
          <a:p>
            <a:pPr lvl="1">
              <a:defRPr/>
            </a:pPr>
            <a:r>
              <a:rPr lang="en-US" sz="2000" dirty="0"/>
              <a:t>675 eConsults submitted on the Ontario eConsult Service</a:t>
            </a:r>
          </a:p>
          <a:p>
            <a:pPr lvl="1">
              <a:defRPr/>
            </a:pPr>
            <a:r>
              <a:rPr lang="en-US" sz="2000" dirty="0"/>
              <a:t>315 eConsults closed on the Champlain BASE</a:t>
            </a:r>
            <a:r>
              <a:rPr lang="en-US" sz="2000" baseline="30000" dirty="0"/>
              <a:t>TM</a:t>
            </a:r>
            <a:r>
              <a:rPr lang="en-US" sz="2000" dirty="0"/>
              <a:t> Service</a:t>
            </a:r>
            <a:endParaRPr lang="en-US" sz="2000" baseline="30000" dirty="0"/>
          </a:p>
          <a:p>
            <a:pPr>
              <a:defRPr/>
            </a:pPr>
            <a:r>
              <a:rPr lang="en-US" sz="2000" dirty="0"/>
              <a:t>Approx. population rate of </a:t>
            </a:r>
            <a:r>
              <a:rPr lang="en-US" sz="2000" b="1" dirty="0"/>
              <a:t>5.21 eConsults per 1000 LTC residents</a:t>
            </a:r>
            <a:r>
              <a:rPr lang="en-US" sz="2000" b="1" baseline="30000" dirty="0"/>
              <a:t>2</a:t>
            </a:r>
          </a:p>
          <a:p>
            <a:pPr marL="214313">
              <a:buFont typeface="Calibri" panose="020F0502020204030204" pitchFamily="34" charset="0"/>
              <a:buChar char="‒"/>
              <a:defRPr/>
            </a:pPr>
            <a:endParaRPr lang="en-US" sz="1400" dirty="0"/>
          </a:p>
          <a:p>
            <a:pPr marL="128588" indent="-128588">
              <a:buFont typeface="Arial" panose="020B0604020202020204" pitchFamily="34" charset="0"/>
              <a:buChar char="•"/>
              <a:defRPr/>
            </a:pPr>
            <a:endParaRPr lang="en-US" sz="1400" dirty="0"/>
          </a:p>
        </p:txBody>
      </p:sp>
      <p:sp>
        <p:nvSpPr>
          <p:cNvPr id="5" name="TextBox 4">
            <a:extLst>
              <a:ext uri="{FF2B5EF4-FFF2-40B4-BE49-F238E27FC236}">
                <a16:creationId xmlns:a16="http://schemas.microsoft.com/office/drawing/2014/main" id="{E76A42A6-DEA1-4570-B79B-D2C4CF98E7D1}"/>
              </a:ext>
            </a:extLst>
          </p:cNvPr>
          <p:cNvSpPr txBox="1"/>
          <p:nvPr/>
        </p:nvSpPr>
        <p:spPr>
          <a:xfrm>
            <a:off x="1029012" y="4633918"/>
            <a:ext cx="5400971" cy="484748"/>
          </a:xfrm>
          <a:prstGeom prst="rect">
            <a:avLst/>
          </a:prstGeom>
          <a:noFill/>
        </p:spPr>
        <p:txBody>
          <a:bodyPr wrap="squar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B137"/>
                </a:solidFill>
                <a:effectLst/>
                <a:uLnTx/>
                <a:uFillTx/>
                <a:latin typeface="Calibri"/>
                <a:ea typeface="+mn-ea"/>
                <a:cs typeface="+mn-cs"/>
              </a:rPr>
              <a:t>1. This data is based on cases initiated by primary care providers with an LTC home as their primary organization.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AB137"/>
                </a:solidFill>
                <a:effectLst/>
                <a:uLnTx/>
                <a:uFillTx/>
                <a:latin typeface="Calibri"/>
                <a:ea typeface="+mn-ea"/>
                <a:cs typeface="+mn-cs"/>
              </a:rPr>
              <a:t>2. Based on 12 month eConsult volume on Champlain BASE</a:t>
            </a:r>
            <a:r>
              <a:rPr kumimoji="0" lang="en-US" sz="900" b="0" i="0" u="none" strike="noStrike" kern="1200" cap="none" spc="0" normalizeH="0" baseline="30000" noProof="0" dirty="0">
                <a:ln>
                  <a:noFill/>
                </a:ln>
                <a:solidFill>
                  <a:srgbClr val="4AB137"/>
                </a:solidFill>
                <a:effectLst/>
                <a:uLnTx/>
                <a:uFillTx/>
                <a:latin typeface="Calibri"/>
                <a:ea typeface="+mn-ea"/>
                <a:cs typeface="+mn-cs"/>
              </a:rPr>
              <a:t>TM</a:t>
            </a:r>
            <a:r>
              <a:rPr kumimoji="0" lang="en-US" sz="900" b="0" i="0" u="none" strike="noStrike" kern="1200" cap="none" spc="0" normalizeH="0" baseline="0" noProof="0" dirty="0">
                <a:ln>
                  <a:noFill/>
                </a:ln>
                <a:solidFill>
                  <a:srgbClr val="4AB137"/>
                </a:solidFill>
                <a:effectLst/>
                <a:uLnTx/>
                <a:uFillTx/>
                <a:latin typeface="Calibri"/>
                <a:ea typeface="+mn-ea"/>
                <a:cs typeface="+mn-cs"/>
              </a:rPr>
              <a:t> and Ontario Service (Oct 2019 to Sep 2020) and LTC population of 65,841</a:t>
            </a:r>
            <a:endParaRPr kumimoji="0" lang="en-CA" sz="900" b="0" i="0" u="none" strike="noStrike" kern="1200" cap="none" spc="0" normalizeH="0" baseline="0" noProof="0" dirty="0">
              <a:ln>
                <a:noFill/>
              </a:ln>
              <a:solidFill>
                <a:srgbClr val="4AB137"/>
              </a:solidFill>
              <a:effectLst/>
              <a:uLnTx/>
              <a:uFillTx/>
              <a:latin typeface="Calibri"/>
              <a:ea typeface="+mn-ea"/>
              <a:cs typeface="+mn-cs"/>
            </a:endParaRPr>
          </a:p>
        </p:txBody>
      </p:sp>
    </p:spTree>
    <p:extLst>
      <p:ext uri="{BB962C8B-B14F-4D97-AF65-F5344CB8AC3E}">
        <p14:creationId xmlns:p14="http://schemas.microsoft.com/office/powerpoint/2010/main" val="25499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0FC6-CCA4-43EA-8013-DBBBB4A4BC31}"/>
              </a:ext>
            </a:extLst>
          </p:cNvPr>
          <p:cNvSpPr>
            <a:spLocks noGrp="1"/>
          </p:cNvSpPr>
          <p:nvPr>
            <p:ph type="title"/>
          </p:nvPr>
        </p:nvSpPr>
        <p:spPr/>
        <p:txBody>
          <a:bodyPr/>
          <a:lstStyle/>
          <a:p>
            <a:r>
              <a:rPr lang="en-US" dirty="0"/>
              <a:t>eConsult in Correctional Settings – Ongoing Research</a:t>
            </a:r>
          </a:p>
        </p:txBody>
      </p:sp>
      <p:sp>
        <p:nvSpPr>
          <p:cNvPr id="3" name="Content Placeholder 2">
            <a:extLst>
              <a:ext uri="{FF2B5EF4-FFF2-40B4-BE49-F238E27FC236}">
                <a16:creationId xmlns:a16="http://schemas.microsoft.com/office/drawing/2014/main" id="{9A0B0EE2-11FD-4853-9206-503D76C94D80}"/>
              </a:ext>
            </a:extLst>
          </p:cNvPr>
          <p:cNvSpPr>
            <a:spLocks noGrp="1"/>
          </p:cNvSpPr>
          <p:nvPr>
            <p:ph idx="1"/>
          </p:nvPr>
        </p:nvSpPr>
        <p:spPr/>
        <p:txBody>
          <a:bodyPr/>
          <a:lstStyle/>
          <a:p>
            <a:pPr marL="342900" indent="-342900">
              <a:buAutoNum type="arabicParenR"/>
            </a:pPr>
            <a:r>
              <a:rPr lang="en-US" b="1" dirty="0"/>
              <a:t>Scoping Review</a:t>
            </a:r>
          </a:p>
          <a:p>
            <a:pPr marL="567923" lvl="1" indent="-342900"/>
            <a:r>
              <a:rPr lang="en-CA" dirty="0"/>
              <a:t>To provide an overview of the use of and evidence for eConsult in correctional facilities worldwide</a:t>
            </a:r>
          </a:p>
          <a:p>
            <a:pPr marL="567923" lvl="1" indent="-342900"/>
            <a:r>
              <a:rPr lang="en-CA" dirty="0"/>
              <a:t>To inform our discussions regarding the implementation of eConsult across Canadian correctional facilities </a:t>
            </a:r>
          </a:p>
          <a:p>
            <a:pPr marL="342900" indent="-342900">
              <a:buFont typeface="+mj-lt"/>
              <a:buAutoNum type="arabicParenR"/>
            </a:pPr>
            <a:r>
              <a:rPr lang="en-CA" b="1" dirty="0"/>
              <a:t>Qualitative Study – Interviews with users and stakeholders</a:t>
            </a:r>
          </a:p>
          <a:p>
            <a:pPr marL="567923" lvl="1" indent="-342900"/>
            <a:r>
              <a:rPr lang="en-CA" dirty="0"/>
              <a:t>To understand the learnings from the initial development of the Ontario eConsult Program in Canadian correctional facilities</a:t>
            </a:r>
          </a:p>
          <a:p>
            <a:pPr marL="567923" lvl="1" indent="-342900"/>
            <a:r>
              <a:rPr lang="en-CA" dirty="0"/>
              <a:t>To describe recommendations for future use</a:t>
            </a:r>
          </a:p>
          <a:p>
            <a:pPr marL="0" indent="0">
              <a:buNone/>
            </a:pPr>
            <a:endParaRPr lang="en-US" b="1" dirty="0"/>
          </a:p>
        </p:txBody>
      </p:sp>
    </p:spTree>
    <p:extLst>
      <p:ext uri="{BB962C8B-B14F-4D97-AF65-F5344CB8AC3E}">
        <p14:creationId xmlns:p14="http://schemas.microsoft.com/office/powerpoint/2010/main" val="236833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7537-319A-44AC-B7E8-35E31D91208F}"/>
              </a:ext>
            </a:extLst>
          </p:cNvPr>
          <p:cNvSpPr>
            <a:spLocks noGrp="1"/>
          </p:cNvSpPr>
          <p:nvPr>
            <p:ph type="ctrTitle"/>
          </p:nvPr>
        </p:nvSpPr>
        <p:spPr/>
        <p:txBody>
          <a:bodyPr/>
          <a:lstStyle/>
          <a:p>
            <a:r>
              <a:rPr lang="en-CA" sz="3600" dirty="0"/>
              <a:t>Primary care providers’ perspectives on the Ontario eConsult Program </a:t>
            </a:r>
            <a:endParaRPr lang="en-US" dirty="0"/>
          </a:p>
        </p:txBody>
      </p:sp>
      <p:sp>
        <p:nvSpPr>
          <p:cNvPr id="3" name="Subtitle 2">
            <a:extLst>
              <a:ext uri="{FF2B5EF4-FFF2-40B4-BE49-F238E27FC236}">
                <a16:creationId xmlns:a16="http://schemas.microsoft.com/office/drawing/2014/main" id="{194B15CE-3732-4538-8699-2324EE5AC620}"/>
              </a:ext>
            </a:extLst>
          </p:cNvPr>
          <p:cNvSpPr>
            <a:spLocks noGrp="1"/>
          </p:cNvSpPr>
          <p:nvPr>
            <p:ph type="subTitle" idx="1"/>
          </p:nvPr>
        </p:nvSpPr>
        <p:spPr>
          <a:xfrm>
            <a:off x="318042" y="3579675"/>
            <a:ext cx="7020607" cy="1306650"/>
          </a:xfrm>
        </p:spPr>
        <p:txBody>
          <a:bodyPr>
            <a:noAutofit/>
          </a:bodyPr>
          <a:lstStyle/>
          <a:p>
            <a:r>
              <a:rPr lang="en-US" sz="1800" dirty="0"/>
              <a:t>Claire Sethuram</a:t>
            </a:r>
          </a:p>
          <a:p>
            <a:endParaRPr lang="en-US" sz="1800" dirty="0"/>
          </a:p>
          <a:p>
            <a:r>
              <a:rPr lang="en-US" sz="1400" dirty="0"/>
              <a:t>Study Authors: Clare Liddy, Claire Sethuram, Ariana Mihan, Isabella Moroz, and Erin Keely</a:t>
            </a:r>
          </a:p>
        </p:txBody>
      </p:sp>
    </p:spTree>
    <p:extLst>
      <p:ext uri="{BB962C8B-B14F-4D97-AF65-F5344CB8AC3E}">
        <p14:creationId xmlns:p14="http://schemas.microsoft.com/office/powerpoint/2010/main" val="201851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2975-ABF2-3B47-A05C-5A1B76F096E9}"/>
              </a:ext>
            </a:extLst>
          </p:cNvPr>
          <p:cNvSpPr>
            <a:spLocks noGrp="1"/>
          </p:cNvSpPr>
          <p:nvPr>
            <p:ph type="title"/>
          </p:nvPr>
        </p:nvSpPr>
        <p:spPr/>
        <p:txBody>
          <a:bodyPr/>
          <a:lstStyle/>
          <a:p>
            <a:r>
              <a:rPr lang="en-CA" dirty="0"/>
              <a:t>Purpose of the Study</a:t>
            </a:r>
          </a:p>
        </p:txBody>
      </p:sp>
      <p:sp>
        <p:nvSpPr>
          <p:cNvPr id="3" name="Content Placeholder 2">
            <a:extLst>
              <a:ext uri="{FF2B5EF4-FFF2-40B4-BE49-F238E27FC236}">
                <a16:creationId xmlns:a16="http://schemas.microsoft.com/office/drawing/2014/main" id="{15A34705-8035-DB4F-8FE9-5A5555332792}"/>
              </a:ext>
            </a:extLst>
          </p:cNvPr>
          <p:cNvSpPr>
            <a:spLocks noGrp="1"/>
          </p:cNvSpPr>
          <p:nvPr>
            <p:ph idx="1"/>
          </p:nvPr>
        </p:nvSpPr>
        <p:spPr/>
        <p:txBody>
          <a:bodyPr/>
          <a:lstStyle/>
          <a:p>
            <a:r>
              <a:rPr lang="en-CA" dirty="0"/>
              <a:t>To examine the perspectives and experiences of primary care providers (PCPs) with the Ontario eConsult Program</a:t>
            </a:r>
          </a:p>
        </p:txBody>
      </p:sp>
    </p:spTree>
    <p:extLst>
      <p:ext uri="{BB962C8B-B14F-4D97-AF65-F5344CB8AC3E}">
        <p14:creationId xmlns:p14="http://schemas.microsoft.com/office/powerpoint/2010/main" val="102674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4CF0-2402-6846-BDDD-FBD3A37F69B1}"/>
              </a:ext>
            </a:extLst>
          </p:cNvPr>
          <p:cNvSpPr>
            <a:spLocks noGrp="1"/>
          </p:cNvSpPr>
          <p:nvPr>
            <p:ph type="title"/>
          </p:nvPr>
        </p:nvSpPr>
        <p:spPr/>
        <p:txBody>
          <a:bodyPr/>
          <a:lstStyle/>
          <a:p>
            <a:r>
              <a:rPr lang="en-CA" dirty="0"/>
              <a:t>Methodology</a:t>
            </a:r>
          </a:p>
        </p:txBody>
      </p:sp>
      <p:sp>
        <p:nvSpPr>
          <p:cNvPr id="3" name="Content Placeholder 2">
            <a:extLst>
              <a:ext uri="{FF2B5EF4-FFF2-40B4-BE49-F238E27FC236}">
                <a16:creationId xmlns:a16="http://schemas.microsoft.com/office/drawing/2014/main" id="{A3759989-6BD4-F646-B709-BC2DC8F68257}"/>
              </a:ext>
            </a:extLst>
          </p:cNvPr>
          <p:cNvSpPr>
            <a:spLocks noGrp="1"/>
          </p:cNvSpPr>
          <p:nvPr>
            <p:ph idx="1"/>
          </p:nvPr>
        </p:nvSpPr>
        <p:spPr/>
        <p:txBody>
          <a:bodyPr/>
          <a:lstStyle/>
          <a:p>
            <a:r>
              <a:rPr lang="en-CA" dirty="0"/>
              <a:t>Conducted a 24-question web survey of PCPs registered for the Ontario eConsult Program</a:t>
            </a:r>
          </a:p>
          <a:p>
            <a:r>
              <a:rPr lang="en-CA" dirty="0"/>
              <a:t>Survey remained open for 8 weeks (June 28th to August 26th, 2019)</a:t>
            </a:r>
          </a:p>
          <a:p>
            <a:r>
              <a:rPr lang="en-CA" dirty="0"/>
              <a:t>Survey explored PCPs’ opinions in three key areas:</a:t>
            </a:r>
          </a:p>
          <a:p>
            <a:pPr marL="668338" lvl="1" indent="-265113">
              <a:buFont typeface="+mj-lt"/>
              <a:buAutoNum type="arabicPeriod"/>
            </a:pPr>
            <a:r>
              <a:rPr lang="en-CA" dirty="0"/>
              <a:t>Experience with the service</a:t>
            </a:r>
          </a:p>
          <a:p>
            <a:pPr marL="668338" lvl="1" indent="-265113">
              <a:buFont typeface="+mj-lt"/>
              <a:buAutoNum type="arabicPeriod"/>
            </a:pPr>
            <a:r>
              <a:rPr lang="en-CA" dirty="0"/>
              <a:t>Remuneration</a:t>
            </a:r>
          </a:p>
          <a:p>
            <a:pPr marL="668338" lvl="1" indent="-265113">
              <a:buFont typeface="+mj-lt"/>
              <a:buAutoNum type="arabicPeriod"/>
            </a:pPr>
            <a:r>
              <a:rPr lang="en-CA" dirty="0"/>
              <a:t>Recommendations for enhancement</a:t>
            </a:r>
          </a:p>
          <a:p>
            <a:endParaRPr lang="en-CA" dirty="0"/>
          </a:p>
        </p:txBody>
      </p:sp>
    </p:spTree>
    <p:extLst>
      <p:ext uri="{BB962C8B-B14F-4D97-AF65-F5344CB8AC3E}">
        <p14:creationId xmlns:p14="http://schemas.microsoft.com/office/powerpoint/2010/main" val="324163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B21D5-6527-47A5-A972-619427804F6E}"/>
              </a:ext>
            </a:extLst>
          </p:cNvPr>
          <p:cNvSpPr>
            <a:spLocks noGrp="1"/>
          </p:cNvSpPr>
          <p:nvPr>
            <p:ph type="title" idx="4294967295"/>
          </p:nvPr>
        </p:nvSpPr>
        <p:spPr>
          <a:xfrm>
            <a:off x="737792" y="472508"/>
            <a:ext cx="5915025" cy="564356"/>
          </a:xfrm>
        </p:spPr>
        <p:txBody>
          <a:bodyPr>
            <a:normAutofit/>
          </a:bodyPr>
          <a:lstStyle/>
          <a:p>
            <a:r>
              <a:rPr lang="en-US" sz="2400" dirty="0"/>
              <a:t>Agenda</a:t>
            </a:r>
          </a:p>
        </p:txBody>
      </p:sp>
      <p:sp>
        <p:nvSpPr>
          <p:cNvPr id="6" name="TextBox 5">
            <a:extLst>
              <a:ext uri="{FF2B5EF4-FFF2-40B4-BE49-F238E27FC236}">
                <a16:creationId xmlns:a16="http://schemas.microsoft.com/office/drawing/2014/main" id="{B00FE276-2DAB-46C8-B311-4DC8BCFE586E}"/>
              </a:ext>
            </a:extLst>
          </p:cNvPr>
          <p:cNvSpPr txBox="1"/>
          <p:nvPr/>
        </p:nvSpPr>
        <p:spPr>
          <a:xfrm>
            <a:off x="673498" y="1255618"/>
            <a:ext cx="7159153" cy="3603422"/>
          </a:xfrm>
          <a:prstGeom prst="rect">
            <a:avLst/>
          </a:prstGeom>
          <a:noFill/>
        </p:spPr>
        <p:txBody>
          <a:bodyPr wrap="square" rtlCol="0">
            <a:spAutoFit/>
          </a:bodyPr>
          <a:lstStyle/>
          <a:p>
            <a:pPr marL="214313" indent="-214313" defTabSz="685800">
              <a:lnSpc>
                <a:spcPct val="150000"/>
              </a:lnSpc>
              <a:buFont typeface="Arial" panose="020B0604020202020204" pitchFamily="34" charset="0"/>
              <a:buChar char="•"/>
            </a:pPr>
            <a:r>
              <a:rPr lang="en-US" sz="1400" dirty="0">
                <a:solidFill>
                  <a:srgbClr val="44546A"/>
                </a:solidFill>
                <a:latin typeface="Calibri"/>
              </a:rPr>
              <a:t>Welcome</a:t>
            </a:r>
          </a:p>
          <a:p>
            <a:pPr marL="214313" indent="-214313" defTabSz="685800">
              <a:lnSpc>
                <a:spcPct val="150000"/>
              </a:lnSpc>
              <a:buFont typeface="Arial" panose="020B0604020202020204" pitchFamily="34" charset="0"/>
              <a:buChar char="•"/>
            </a:pPr>
            <a:r>
              <a:rPr lang="en-US" sz="1400" dirty="0">
                <a:solidFill>
                  <a:srgbClr val="44546A"/>
                </a:solidFill>
                <a:latin typeface="Calibri"/>
              </a:rPr>
              <a:t>Funder and Sponsor Introductions</a:t>
            </a:r>
          </a:p>
          <a:p>
            <a:pPr marL="214313" indent="-214313" defTabSz="685800">
              <a:lnSpc>
                <a:spcPct val="150000"/>
              </a:lnSpc>
              <a:buFont typeface="Arial" panose="020B0604020202020204" pitchFamily="34" charset="0"/>
              <a:buChar char="•"/>
            </a:pPr>
            <a:r>
              <a:rPr lang="en-US" sz="1400" dirty="0">
                <a:solidFill>
                  <a:srgbClr val="44546A"/>
                </a:solidFill>
                <a:latin typeface="Calibri"/>
              </a:rPr>
              <a:t>Featured Presentation</a:t>
            </a:r>
            <a:br>
              <a:rPr lang="en-US" sz="1400" dirty="0">
                <a:solidFill>
                  <a:srgbClr val="44546A"/>
                </a:solidFill>
                <a:latin typeface="Calibri"/>
              </a:rPr>
            </a:br>
            <a:r>
              <a:rPr lang="en-US" sz="1400" i="1" dirty="0">
                <a:solidFill>
                  <a:srgbClr val="4C5C60"/>
                </a:solidFill>
                <a:latin typeface="Calibri"/>
              </a:rPr>
              <a:t>Ontario eConsult Program: Provider Perspectives and Vascular Surgery eConsults</a:t>
            </a:r>
          </a:p>
          <a:p>
            <a:pPr marL="557213" lvl="1" indent="-214313" defTabSz="685800">
              <a:lnSpc>
                <a:spcPct val="150000"/>
              </a:lnSpc>
              <a:buFont typeface="Arial" panose="020B0604020202020204" pitchFamily="34" charset="0"/>
              <a:buChar char="•"/>
            </a:pPr>
            <a:r>
              <a:rPr lang="en-US" sz="1400" b="1" dirty="0">
                <a:solidFill>
                  <a:srgbClr val="44546A"/>
                </a:solidFill>
                <a:latin typeface="Calibri"/>
                <a:cs typeface="Calibri"/>
              </a:rPr>
              <a:t>Dr. Clare Liddy, </a:t>
            </a:r>
            <a:r>
              <a:rPr lang="en-US" sz="1400" dirty="0">
                <a:solidFill>
                  <a:srgbClr val="44546A"/>
                </a:solidFill>
                <a:latin typeface="Calibri"/>
                <a:cs typeface="Calibri"/>
              </a:rPr>
              <a:t>Family Doctor &amp; Co-Executive Director, Ontario eConsult Program</a:t>
            </a:r>
          </a:p>
          <a:p>
            <a:pPr marL="557213" lvl="1" indent="-214313" defTabSz="685800">
              <a:lnSpc>
                <a:spcPct val="150000"/>
              </a:lnSpc>
              <a:buFont typeface="Arial" panose="020B0604020202020204" pitchFamily="34" charset="0"/>
              <a:buChar char="•"/>
            </a:pPr>
            <a:r>
              <a:rPr lang="en-US" sz="1400" b="1" dirty="0">
                <a:solidFill>
                  <a:srgbClr val="44546A"/>
                </a:solidFill>
                <a:latin typeface="Calibri"/>
                <a:cs typeface="Calibri"/>
              </a:rPr>
              <a:t>Alexander Hajjar, </a:t>
            </a:r>
            <a:r>
              <a:rPr lang="en-US" sz="1400" dirty="0">
                <a:solidFill>
                  <a:srgbClr val="44546A"/>
                </a:solidFill>
                <a:latin typeface="Calibri"/>
                <a:cs typeface="Calibri"/>
              </a:rPr>
              <a:t>MD Candidate 2022, Queens University</a:t>
            </a:r>
          </a:p>
          <a:p>
            <a:pPr marL="557213" lvl="1" indent="-214313" defTabSz="685800">
              <a:lnSpc>
                <a:spcPct val="150000"/>
              </a:lnSpc>
              <a:buFont typeface="Arial" panose="020B0604020202020204" pitchFamily="34" charset="0"/>
              <a:buChar char="•"/>
            </a:pPr>
            <a:r>
              <a:rPr lang="en-US" sz="1400" b="1" dirty="0">
                <a:solidFill>
                  <a:srgbClr val="44546A"/>
                </a:solidFill>
                <a:latin typeface="Calibri"/>
                <a:cs typeface="Calibri"/>
              </a:rPr>
              <a:t>Claire Sethuram, </a:t>
            </a:r>
            <a:r>
              <a:rPr lang="en-US" sz="1400" dirty="0">
                <a:solidFill>
                  <a:srgbClr val="44546A"/>
                </a:solidFill>
                <a:latin typeface="Calibri"/>
                <a:cs typeface="Calibri"/>
              </a:rPr>
              <a:t>MD Candidate 2024, University of Toronto</a:t>
            </a:r>
            <a:endParaRPr lang="en-US" sz="1400" dirty="0">
              <a:solidFill>
                <a:srgbClr val="44546A"/>
              </a:solidFill>
              <a:latin typeface="Calibri"/>
            </a:endParaRPr>
          </a:p>
          <a:p>
            <a:pPr marL="214313" indent="-214313" defTabSz="685800">
              <a:lnSpc>
                <a:spcPct val="150000"/>
              </a:lnSpc>
              <a:buFont typeface="Arial" panose="020B0604020202020204" pitchFamily="34" charset="0"/>
              <a:buChar char="•"/>
            </a:pPr>
            <a:r>
              <a:rPr lang="en-US" sz="1400" dirty="0">
                <a:solidFill>
                  <a:srgbClr val="44546A"/>
                </a:solidFill>
                <a:latin typeface="Calibri"/>
              </a:rPr>
              <a:t>Clinical Advisor Perspectives</a:t>
            </a:r>
          </a:p>
          <a:p>
            <a:pPr marL="214313" indent="-214313" defTabSz="685800">
              <a:lnSpc>
                <a:spcPct val="150000"/>
              </a:lnSpc>
              <a:buFont typeface="Arial" panose="020B0604020202020204" pitchFamily="34" charset="0"/>
              <a:buChar char="•"/>
            </a:pPr>
            <a:r>
              <a:rPr lang="en-US" sz="1400" dirty="0">
                <a:solidFill>
                  <a:srgbClr val="44546A"/>
                </a:solidFill>
                <a:latin typeface="Calibri"/>
              </a:rPr>
              <a:t>Patient and Provider Stories – econsultworkgroup.com </a:t>
            </a:r>
          </a:p>
          <a:p>
            <a:pPr marL="214313" indent="-214313" defTabSz="685800">
              <a:lnSpc>
                <a:spcPct val="150000"/>
              </a:lnSpc>
              <a:buFont typeface="Arial" panose="020B0604020202020204" pitchFamily="34" charset="0"/>
              <a:buChar char="•"/>
            </a:pPr>
            <a:r>
              <a:rPr lang="en-US" sz="1400" dirty="0">
                <a:solidFill>
                  <a:srgbClr val="44546A"/>
                </a:solidFill>
                <a:latin typeface="Calibri"/>
              </a:rPr>
              <a:t>Next Steps</a:t>
            </a:r>
          </a:p>
          <a:p>
            <a:pPr marL="214313" indent="-214313" defTabSz="685800">
              <a:lnSpc>
                <a:spcPct val="150000"/>
              </a:lnSpc>
              <a:buFont typeface="Arial" panose="020B0604020202020204" pitchFamily="34" charset="0"/>
              <a:buChar char="•"/>
            </a:pPr>
            <a:endParaRPr lang="en-US" sz="1350" dirty="0">
              <a:solidFill>
                <a:srgbClr val="4C5C60"/>
              </a:solidFill>
              <a:latin typeface="Calibri"/>
            </a:endParaRPr>
          </a:p>
        </p:txBody>
      </p:sp>
    </p:spTree>
    <p:extLst>
      <p:ext uri="{BB962C8B-B14F-4D97-AF65-F5344CB8AC3E}">
        <p14:creationId xmlns:p14="http://schemas.microsoft.com/office/powerpoint/2010/main" val="38765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0CAC-DDC2-8145-B2B6-018185509C50}"/>
              </a:ext>
            </a:extLst>
          </p:cNvPr>
          <p:cNvSpPr>
            <a:spLocks noGrp="1"/>
          </p:cNvSpPr>
          <p:nvPr>
            <p:ph type="title"/>
          </p:nvPr>
        </p:nvSpPr>
        <p:spPr/>
        <p:txBody>
          <a:bodyPr/>
          <a:lstStyle/>
          <a:p>
            <a:r>
              <a:rPr lang="en-CA" dirty="0"/>
              <a:t>Results</a:t>
            </a:r>
          </a:p>
        </p:txBody>
      </p:sp>
      <p:sp>
        <p:nvSpPr>
          <p:cNvPr id="3" name="Content Placeholder 2">
            <a:extLst>
              <a:ext uri="{FF2B5EF4-FFF2-40B4-BE49-F238E27FC236}">
                <a16:creationId xmlns:a16="http://schemas.microsoft.com/office/drawing/2014/main" id="{5E0A0EDA-1D74-704D-B4FB-83EB0E0F1E6C}"/>
              </a:ext>
            </a:extLst>
          </p:cNvPr>
          <p:cNvSpPr>
            <a:spLocks noGrp="1"/>
          </p:cNvSpPr>
          <p:nvPr>
            <p:ph idx="1"/>
          </p:nvPr>
        </p:nvSpPr>
        <p:spPr/>
        <p:txBody>
          <a:bodyPr>
            <a:normAutofit/>
          </a:bodyPr>
          <a:lstStyle/>
          <a:p>
            <a:r>
              <a:rPr lang="en-CA" dirty="0"/>
              <a:t>1,256 PCPs completed the survey (16% response rate)</a:t>
            </a:r>
          </a:p>
          <a:p>
            <a:pPr lvl="1"/>
            <a:r>
              <a:rPr lang="en-CA" dirty="0"/>
              <a:t>78% had submitted an eConsult and 14% had not (8% did not specify) </a:t>
            </a:r>
          </a:p>
          <a:p>
            <a:r>
              <a:rPr lang="en-CA" dirty="0"/>
              <a:t>Top three reasons for using eConsult:</a:t>
            </a:r>
          </a:p>
          <a:p>
            <a:pPr marL="668338" lvl="1" indent="-265113">
              <a:buFont typeface="+mj-lt"/>
              <a:buAutoNum type="arabicPeriod"/>
            </a:pPr>
            <a:r>
              <a:rPr lang="en-CA" dirty="0"/>
              <a:t>Reduced wait times</a:t>
            </a:r>
          </a:p>
          <a:p>
            <a:pPr marL="668338" lvl="1" indent="-265113">
              <a:buFont typeface="+mj-lt"/>
              <a:buAutoNum type="arabicPeriod"/>
            </a:pPr>
            <a:r>
              <a:rPr lang="en-CA" dirty="0"/>
              <a:t>Ability to access specialist advice for patients who are unable to visit a specialist </a:t>
            </a:r>
          </a:p>
          <a:p>
            <a:pPr marL="668338" lvl="1" indent="-265113">
              <a:buFont typeface="+mj-lt"/>
              <a:buAutoNum type="arabicPeriod"/>
            </a:pPr>
            <a:r>
              <a:rPr lang="en-CA" dirty="0"/>
              <a:t>Reduced need to reach specialists by phone </a:t>
            </a:r>
          </a:p>
          <a:p>
            <a:endParaRPr lang="en-CA" dirty="0"/>
          </a:p>
        </p:txBody>
      </p:sp>
    </p:spTree>
    <p:extLst>
      <p:ext uri="{BB962C8B-B14F-4D97-AF65-F5344CB8AC3E}">
        <p14:creationId xmlns:p14="http://schemas.microsoft.com/office/powerpoint/2010/main" val="335919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B8D5-816A-3746-A4F8-C0F958E98A5A}"/>
              </a:ext>
            </a:extLst>
          </p:cNvPr>
          <p:cNvSpPr>
            <a:spLocks noGrp="1"/>
          </p:cNvSpPr>
          <p:nvPr>
            <p:ph type="title"/>
          </p:nvPr>
        </p:nvSpPr>
        <p:spPr/>
        <p:txBody>
          <a:bodyPr/>
          <a:lstStyle/>
          <a:p>
            <a:r>
              <a:rPr lang="en-CA" dirty="0"/>
              <a:t>Experience with the Service</a:t>
            </a:r>
          </a:p>
        </p:txBody>
      </p:sp>
      <p:pic>
        <p:nvPicPr>
          <p:cNvPr id="7" name="Picture 6" descr="Text&#10;&#10;Description automatically generated">
            <a:extLst>
              <a:ext uri="{FF2B5EF4-FFF2-40B4-BE49-F238E27FC236}">
                <a16:creationId xmlns:a16="http://schemas.microsoft.com/office/drawing/2014/main" id="{E03FE58D-239A-AF41-A6CD-D64D0C598D22}"/>
              </a:ext>
            </a:extLst>
          </p:cNvPr>
          <p:cNvPicPr>
            <a:picLocks noChangeAspect="1"/>
          </p:cNvPicPr>
          <p:nvPr/>
        </p:nvPicPr>
        <p:blipFill>
          <a:blip r:embed="rId3"/>
          <a:stretch>
            <a:fillRect/>
          </a:stretch>
        </p:blipFill>
        <p:spPr>
          <a:xfrm>
            <a:off x="1880359" y="3517609"/>
            <a:ext cx="4093878" cy="12322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D63EF906-5BE0-E54E-A0B4-86854EF5AE51}"/>
              </a:ext>
            </a:extLst>
          </p:cNvPr>
          <p:cNvPicPr>
            <a:picLocks noChangeAspect="1"/>
          </p:cNvPicPr>
          <p:nvPr/>
        </p:nvPicPr>
        <p:blipFill>
          <a:blip r:embed="rId4"/>
          <a:stretch>
            <a:fillRect/>
          </a:stretch>
        </p:blipFill>
        <p:spPr>
          <a:xfrm>
            <a:off x="4839759" y="963354"/>
            <a:ext cx="2846567" cy="2554255"/>
          </a:xfrm>
          <a:prstGeom prst="rect">
            <a:avLst/>
          </a:prstGeom>
        </p:spPr>
      </p:pic>
      <p:pic>
        <p:nvPicPr>
          <p:cNvPr id="21" name="Picture 20" descr="A picture containing graphical user interface, application&#10;&#10;Description automatically generated">
            <a:extLst>
              <a:ext uri="{FF2B5EF4-FFF2-40B4-BE49-F238E27FC236}">
                <a16:creationId xmlns:a16="http://schemas.microsoft.com/office/drawing/2014/main" id="{6CCB8E5D-236E-1D4B-A5B4-05C1C2F78F62}"/>
              </a:ext>
            </a:extLst>
          </p:cNvPr>
          <p:cNvPicPr>
            <a:picLocks noChangeAspect="1"/>
          </p:cNvPicPr>
          <p:nvPr/>
        </p:nvPicPr>
        <p:blipFill rotWithShape="1">
          <a:blip r:embed="rId5"/>
          <a:srcRect l="7877" t="3415" r="7363" b="14413"/>
          <a:stretch/>
        </p:blipFill>
        <p:spPr>
          <a:xfrm>
            <a:off x="1457674" y="1108012"/>
            <a:ext cx="2357788" cy="2264941"/>
          </a:xfrm>
          <a:prstGeom prst="rect">
            <a:avLst/>
          </a:prstGeom>
        </p:spPr>
      </p:pic>
    </p:spTree>
    <p:extLst>
      <p:ext uri="{BB962C8B-B14F-4D97-AF65-F5344CB8AC3E}">
        <p14:creationId xmlns:p14="http://schemas.microsoft.com/office/powerpoint/2010/main" val="142232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6F46-22A6-9843-9D7C-307C8E08225C}"/>
              </a:ext>
            </a:extLst>
          </p:cNvPr>
          <p:cNvSpPr>
            <a:spLocks noGrp="1"/>
          </p:cNvSpPr>
          <p:nvPr>
            <p:ph type="title"/>
          </p:nvPr>
        </p:nvSpPr>
        <p:spPr>
          <a:xfrm>
            <a:off x="318040" y="157347"/>
            <a:ext cx="8507920" cy="936382"/>
          </a:xfrm>
        </p:spPr>
        <p:txBody>
          <a:bodyPr/>
          <a:lstStyle/>
          <a:p>
            <a:r>
              <a:rPr lang="en-CA" dirty="0"/>
              <a:t>Experience with the Service</a:t>
            </a:r>
          </a:p>
        </p:txBody>
      </p:sp>
      <p:graphicFrame>
        <p:nvGraphicFramePr>
          <p:cNvPr id="7" name="Chart 6">
            <a:extLst>
              <a:ext uri="{FF2B5EF4-FFF2-40B4-BE49-F238E27FC236}">
                <a16:creationId xmlns:a16="http://schemas.microsoft.com/office/drawing/2014/main" id="{42BA9C4C-55E9-E048-8F40-65A480812FF6}"/>
              </a:ext>
            </a:extLst>
          </p:cNvPr>
          <p:cNvGraphicFramePr>
            <a:graphicFrameLocks/>
          </p:cNvGraphicFramePr>
          <p:nvPr>
            <p:extLst>
              <p:ext uri="{D42A27DB-BD31-4B8C-83A1-F6EECF244321}">
                <p14:modId xmlns:p14="http://schemas.microsoft.com/office/powerpoint/2010/main" val="2051824151"/>
              </p:ext>
            </p:extLst>
          </p:nvPr>
        </p:nvGraphicFramePr>
        <p:xfrm>
          <a:off x="559695" y="762000"/>
          <a:ext cx="8024610" cy="393937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12C6071-4497-FE4C-9EBC-871B973C3610}"/>
              </a:ext>
            </a:extLst>
          </p:cNvPr>
          <p:cNvSpPr/>
          <p:nvPr/>
        </p:nvSpPr>
        <p:spPr>
          <a:xfrm>
            <a:off x="2211433" y="4709154"/>
            <a:ext cx="4084592" cy="276999"/>
          </a:xfrm>
          <a:prstGeom prst="rect">
            <a:avLst/>
          </a:prstGeom>
        </p:spPr>
        <p:txBody>
          <a:bodyPr wrap="square">
            <a:spAutoFit/>
          </a:bodyPr>
          <a:lstStyle/>
          <a:p>
            <a:r>
              <a:rPr lang="en-US" sz="1200" b="1" dirty="0">
                <a:cs typeface="Arial" panose="020B0604020202020204" pitchFamily="34" charset="0"/>
              </a:rPr>
              <a:t>Figure 1. </a:t>
            </a:r>
            <a:r>
              <a:rPr lang="en-US" sz="1200" dirty="0">
                <a:cs typeface="Arial" panose="020B0604020202020204" pitchFamily="34" charset="0"/>
              </a:rPr>
              <a:t>PCP perspectives on their experience with eConsult</a:t>
            </a:r>
          </a:p>
        </p:txBody>
      </p:sp>
    </p:spTree>
    <p:extLst>
      <p:ext uri="{BB962C8B-B14F-4D97-AF65-F5344CB8AC3E}">
        <p14:creationId xmlns:p14="http://schemas.microsoft.com/office/powerpoint/2010/main" val="61870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F2DA-2BB2-E348-97AF-8641FB4EB56C}"/>
              </a:ext>
            </a:extLst>
          </p:cNvPr>
          <p:cNvSpPr>
            <a:spLocks noGrp="1"/>
          </p:cNvSpPr>
          <p:nvPr>
            <p:ph type="title"/>
          </p:nvPr>
        </p:nvSpPr>
        <p:spPr/>
        <p:txBody>
          <a:bodyPr/>
          <a:lstStyle/>
          <a:p>
            <a:r>
              <a:rPr lang="en-CA" dirty="0"/>
              <a:t>Remuneration</a:t>
            </a:r>
          </a:p>
        </p:txBody>
      </p:sp>
      <p:pic>
        <p:nvPicPr>
          <p:cNvPr id="10" name="Picture 9" descr="A picture containing graphical user interface, application&#10;&#10;Description automatically generated">
            <a:extLst>
              <a:ext uri="{FF2B5EF4-FFF2-40B4-BE49-F238E27FC236}">
                <a16:creationId xmlns:a16="http://schemas.microsoft.com/office/drawing/2014/main" id="{D2B67B8E-2E4A-9242-B4E0-458E8AD165CB}"/>
              </a:ext>
            </a:extLst>
          </p:cNvPr>
          <p:cNvPicPr>
            <a:picLocks noChangeAspect="1"/>
          </p:cNvPicPr>
          <p:nvPr/>
        </p:nvPicPr>
        <p:blipFill>
          <a:blip r:embed="rId3"/>
          <a:stretch>
            <a:fillRect/>
          </a:stretch>
        </p:blipFill>
        <p:spPr>
          <a:xfrm>
            <a:off x="890008" y="1211173"/>
            <a:ext cx="2349591" cy="2721154"/>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D027EE33-5C39-4344-A00A-49E00C7D2B02}"/>
              </a:ext>
            </a:extLst>
          </p:cNvPr>
          <p:cNvPicPr>
            <a:picLocks noChangeAspect="1"/>
          </p:cNvPicPr>
          <p:nvPr/>
        </p:nvPicPr>
        <p:blipFill rotWithShape="1">
          <a:blip r:embed="rId4"/>
          <a:srcRect t="4120"/>
          <a:stretch/>
        </p:blipFill>
        <p:spPr>
          <a:xfrm>
            <a:off x="3305784" y="1002219"/>
            <a:ext cx="4279196" cy="3311753"/>
          </a:xfrm>
          <a:prstGeom prst="rect">
            <a:avLst/>
          </a:prstGeom>
        </p:spPr>
      </p:pic>
    </p:spTree>
    <p:extLst>
      <p:ext uri="{BB962C8B-B14F-4D97-AF65-F5344CB8AC3E}">
        <p14:creationId xmlns:p14="http://schemas.microsoft.com/office/powerpoint/2010/main" val="341993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BB79-ADD9-084E-9C61-B9C3C75F1B45}"/>
              </a:ext>
            </a:extLst>
          </p:cNvPr>
          <p:cNvSpPr>
            <a:spLocks noGrp="1"/>
          </p:cNvSpPr>
          <p:nvPr>
            <p:ph type="title"/>
          </p:nvPr>
        </p:nvSpPr>
        <p:spPr>
          <a:xfrm>
            <a:off x="308515" y="158994"/>
            <a:ext cx="8507920" cy="936382"/>
          </a:xfrm>
        </p:spPr>
        <p:txBody>
          <a:bodyPr/>
          <a:lstStyle/>
          <a:p>
            <a:r>
              <a:rPr lang="en-CA" dirty="0"/>
              <a:t>Recommendations for Enhancement</a:t>
            </a:r>
          </a:p>
        </p:txBody>
      </p:sp>
      <p:graphicFrame>
        <p:nvGraphicFramePr>
          <p:cNvPr id="6" name="Content Placeholder 5">
            <a:extLst>
              <a:ext uri="{FF2B5EF4-FFF2-40B4-BE49-F238E27FC236}">
                <a16:creationId xmlns:a16="http://schemas.microsoft.com/office/drawing/2014/main" id="{01AF7ABE-B334-094E-8CEC-6D52D595F203}"/>
              </a:ext>
            </a:extLst>
          </p:cNvPr>
          <p:cNvGraphicFramePr>
            <a:graphicFrameLocks noGrp="1"/>
          </p:cNvGraphicFramePr>
          <p:nvPr>
            <p:ph idx="1"/>
            <p:extLst>
              <p:ext uri="{D42A27DB-BD31-4B8C-83A1-F6EECF244321}">
                <p14:modId xmlns:p14="http://schemas.microsoft.com/office/powerpoint/2010/main" val="2497833038"/>
              </p:ext>
            </p:extLst>
          </p:nvPr>
        </p:nvGraphicFramePr>
        <p:xfrm>
          <a:off x="308515" y="962024"/>
          <a:ext cx="8210551" cy="380580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4DDD580-B931-7442-AA95-5B94DC108A21}"/>
              </a:ext>
            </a:extLst>
          </p:cNvPr>
          <p:cNvSpPr/>
          <p:nvPr/>
        </p:nvSpPr>
        <p:spPr>
          <a:xfrm>
            <a:off x="1895475" y="4729734"/>
            <a:ext cx="4297680" cy="276999"/>
          </a:xfrm>
          <a:prstGeom prst="rect">
            <a:avLst/>
          </a:prstGeom>
        </p:spPr>
        <p:txBody>
          <a:bodyPr wrap="square">
            <a:spAutoFit/>
          </a:bodyPr>
          <a:lstStyle/>
          <a:p>
            <a:r>
              <a:rPr lang="en-US" sz="1200" b="1" dirty="0">
                <a:cs typeface="Arial" panose="020B0604020202020204" pitchFamily="34" charset="0"/>
              </a:rPr>
              <a:t>Figure 2. </a:t>
            </a:r>
            <a:r>
              <a:rPr lang="en-US" sz="1200" dirty="0">
                <a:cs typeface="Arial" panose="020B0604020202020204" pitchFamily="34" charset="0"/>
              </a:rPr>
              <a:t>PCP recommendations for service enhancement</a:t>
            </a:r>
          </a:p>
        </p:txBody>
      </p:sp>
    </p:spTree>
    <p:extLst>
      <p:ext uri="{BB962C8B-B14F-4D97-AF65-F5344CB8AC3E}">
        <p14:creationId xmlns:p14="http://schemas.microsoft.com/office/powerpoint/2010/main" val="316876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iece, cake, food, table&#10;&#10;Description automatically generated">
            <a:extLst>
              <a:ext uri="{FF2B5EF4-FFF2-40B4-BE49-F238E27FC236}">
                <a16:creationId xmlns:a16="http://schemas.microsoft.com/office/drawing/2014/main" id="{4BA587CC-8771-A544-8351-DFD5952E435F}"/>
              </a:ext>
            </a:extLst>
          </p:cNvPr>
          <p:cNvPicPr>
            <a:picLocks noChangeAspect="1"/>
          </p:cNvPicPr>
          <p:nvPr/>
        </p:nvPicPr>
        <p:blipFill>
          <a:blip r:embed="rId3"/>
          <a:stretch>
            <a:fillRect/>
          </a:stretch>
        </p:blipFill>
        <p:spPr>
          <a:xfrm>
            <a:off x="4213996" y="856034"/>
            <a:ext cx="3358615" cy="3431431"/>
          </a:xfrm>
          <a:prstGeom prst="rect">
            <a:avLst/>
          </a:prstGeom>
        </p:spPr>
      </p:pic>
      <p:sp>
        <p:nvSpPr>
          <p:cNvPr id="2" name="Title 1">
            <a:extLst>
              <a:ext uri="{FF2B5EF4-FFF2-40B4-BE49-F238E27FC236}">
                <a16:creationId xmlns:a16="http://schemas.microsoft.com/office/drawing/2014/main" id="{4E67F23E-2273-0B49-BB82-CA6E74074F5B}"/>
              </a:ext>
            </a:extLst>
          </p:cNvPr>
          <p:cNvSpPr>
            <a:spLocks noGrp="1"/>
          </p:cNvSpPr>
          <p:nvPr>
            <p:ph type="title"/>
          </p:nvPr>
        </p:nvSpPr>
        <p:spPr/>
        <p:txBody>
          <a:bodyPr/>
          <a:lstStyle/>
          <a:p>
            <a:r>
              <a:rPr lang="en-CA" dirty="0"/>
              <a:t>Limitations of Study</a:t>
            </a:r>
          </a:p>
        </p:txBody>
      </p:sp>
      <p:sp>
        <p:nvSpPr>
          <p:cNvPr id="3" name="Content Placeholder 2">
            <a:extLst>
              <a:ext uri="{FF2B5EF4-FFF2-40B4-BE49-F238E27FC236}">
                <a16:creationId xmlns:a16="http://schemas.microsoft.com/office/drawing/2014/main" id="{CFD63A1D-83FD-1A44-9C74-AF4BBD0F29FA}"/>
              </a:ext>
            </a:extLst>
          </p:cNvPr>
          <p:cNvSpPr>
            <a:spLocks noGrp="1"/>
          </p:cNvSpPr>
          <p:nvPr>
            <p:ph idx="1"/>
          </p:nvPr>
        </p:nvSpPr>
        <p:spPr>
          <a:xfrm>
            <a:off x="318040" y="1132603"/>
            <a:ext cx="3731126" cy="3222410"/>
          </a:xfrm>
        </p:spPr>
        <p:txBody>
          <a:bodyPr/>
          <a:lstStyle/>
          <a:p>
            <a:r>
              <a:rPr lang="en-CA" dirty="0"/>
              <a:t>Response rate of 16% </a:t>
            </a:r>
          </a:p>
          <a:p>
            <a:r>
              <a:rPr lang="en-CA" dirty="0"/>
              <a:t>Limited to a single province</a:t>
            </a:r>
          </a:p>
          <a:p>
            <a:r>
              <a:rPr lang="en-CA" dirty="0"/>
              <a:t>Susceptible to recall bias</a:t>
            </a:r>
          </a:p>
          <a:p>
            <a:endParaRPr lang="en-CA" dirty="0"/>
          </a:p>
          <a:p>
            <a:endParaRPr lang="en-CA" dirty="0"/>
          </a:p>
        </p:txBody>
      </p:sp>
    </p:spTree>
    <p:extLst>
      <p:ext uri="{BB962C8B-B14F-4D97-AF65-F5344CB8AC3E}">
        <p14:creationId xmlns:p14="http://schemas.microsoft.com/office/powerpoint/2010/main" val="3504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9B9E-A081-014B-9082-2C2A22E848DE}"/>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68D01D9E-F319-2F49-A83C-8B1B17DF280A}"/>
              </a:ext>
            </a:extLst>
          </p:cNvPr>
          <p:cNvSpPr>
            <a:spLocks noGrp="1"/>
          </p:cNvSpPr>
          <p:nvPr>
            <p:ph idx="1"/>
          </p:nvPr>
        </p:nvSpPr>
        <p:spPr/>
        <p:txBody>
          <a:bodyPr/>
          <a:lstStyle/>
          <a:p>
            <a:r>
              <a:rPr lang="en-CA" dirty="0"/>
              <a:t>Overall, PCPs reported having positive experiences with the Ontario eConsult Program </a:t>
            </a:r>
          </a:p>
          <a:p>
            <a:r>
              <a:rPr lang="en-CA" dirty="0"/>
              <a:t>The majority of PCPs did not experience increased workloads and had no trouble incorporating eConsult into their workflow </a:t>
            </a:r>
          </a:p>
          <a:p>
            <a:r>
              <a:rPr lang="en-CA" dirty="0"/>
              <a:t>PCPs had mixed opinions on remuneration</a:t>
            </a:r>
          </a:p>
          <a:p>
            <a:r>
              <a:rPr lang="en-CA" dirty="0"/>
              <a:t>Desired improvements include EMR integration </a:t>
            </a:r>
          </a:p>
          <a:p>
            <a:pPr marL="0" indent="0">
              <a:buNone/>
            </a:pPr>
            <a:endParaRPr lang="en-CA" dirty="0"/>
          </a:p>
        </p:txBody>
      </p:sp>
      <p:pic>
        <p:nvPicPr>
          <p:cNvPr id="5" name="Picture 4" descr="A picture containing book, text, photo, holding&#10;&#10;Description automatically generated">
            <a:extLst>
              <a:ext uri="{FF2B5EF4-FFF2-40B4-BE49-F238E27FC236}">
                <a16:creationId xmlns:a16="http://schemas.microsoft.com/office/drawing/2014/main" id="{368E63EA-8A29-B748-BB03-84FDE893231E}"/>
              </a:ext>
            </a:extLst>
          </p:cNvPr>
          <p:cNvPicPr>
            <a:picLocks noChangeAspect="1"/>
          </p:cNvPicPr>
          <p:nvPr/>
        </p:nvPicPr>
        <p:blipFill>
          <a:blip r:embed="rId3"/>
          <a:stretch>
            <a:fillRect/>
          </a:stretch>
        </p:blipFill>
        <p:spPr>
          <a:xfrm>
            <a:off x="6546914" y="2801830"/>
            <a:ext cx="1320736" cy="1708225"/>
          </a:xfrm>
          <a:prstGeom prst="rect">
            <a:avLst/>
          </a:prstGeom>
        </p:spPr>
      </p:pic>
      <p:sp>
        <p:nvSpPr>
          <p:cNvPr id="6" name="TextBox 5">
            <a:extLst>
              <a:ext uri="{FF2B5EF4-FFF2-40B4-BE49-F238E27FC236}">
                <a16:creationId xmlns:a16="http://schemas.microsoft.com/office/drawing/2014/main" id="{B373C9E9-70AF-7247-B915-74825F05FBBC}"/>
              </a:ext>
            </a:extLst>
          </p:cNvPr>
          <p:cNvSpPr txBox="1"/>
          <p:nvPr/>
        </p:nvSpPr>
        <p:spPr>
          <a:xfrm>
            <a:off x="318040" y="3743173"/>
            <a:ext cx="5752695" cy="584775"/>
          </a:xfrm>
          <a:prstGeom prst="rect">
            <a:avLst/>
          </a:prstGeom>
          <a:noFill/>
        </p:spPr>
        <p:txBody>
          <a:bodyPr wrap="square" rtlCol="0">
            <a:spAutoFit/>
          </a:bodyPr>
          <a:lstStyle/>
          <a:p>
            <a:r>
              <a:rPr lang="en-CA" sz="1600" dirty="0"/>
              <a:t>This paper was published in the journal Telemedicine and e-Health: </a:t>
            </a:r>
            <a:r>
              <a:rPr lang="en-CA" sz="1600" dirty="0">
                <a:hlinkClick r:id="rId4"/>
              </a:rPr>
              <a:t>https://doi.org/10.1089/tmj.2020.0338</a:t>
            </a:r>
            <a:r>
              <a:rPr lang="en-CA" sz="1600" dirty="0"/>
              <a:t> </a:t>
            </a:r>
          </a:p>
        </p:txBody>
      </p:sp>
    </p:spTree>
    <p:extLst>
      <p:ext uri="{BB962C8B-B14F-4D97-AF65-F5344CB8AC3E}">
        <p14:creationId xmlns:p14="http://schemas.microsoft.com/office/powerpoint/2010/main" val="1290163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7DC1-8196-4983-974D-2AB9DCCAB4CB}"/>
              </a:ext>
            </a:extLst>
          </p:cNvPr>
          <p:cNvSpPr>
            <a:spLocks noGrp="1"/>
          </p:cNvSpPr>
          <p:nvPr>
            <p:ph type="ctrTitle"/>
          </p:nvPr>
        </p:nvSpPr>
        <p:spPr/>
        <p:txBody>
          <a:bodyPr>
            <a:normAutofit/>
          </a:bodyPr>
          <a:lstStyle/>
          <a:p>
            <a:r>
              <a:rPr lang="en-US" dirty="0"/>
              <a:t>The Vascular eConsult</a:t>
            </a:r>
            <a:br>
              <a:rPr lang="en-US" dirty="0"/>
            </a:br>
            <a:r>
              <a:rPr lang="en-US" sz="2400" dirty="0"/>
              <a:t>An efficient, useful, and economical tool for primary care physicians to interact with a vascular specialist, for proper care of the vascular patient</a:t>
            </a:r>
            <a:endParaRPr lang="en-US" dirty="0"/>
          </a:p>
        </p:txBody>
      </p:sp>
      <p:sp>
        <p:nvSpPr>
          <p:cNvPr id="3" name="Subtitle 2">
            <a:extLst>
              <a:ext uri="{FF2B5EF4-FFF2-40B4-BE49-F238E27FC236}">
                <a16:creationId xmlns:a16="http://schemas.microsoft.com/office/drawing/2014/main" id="{E5CDEA57-82B4-47F1-8DCA-875388A88649}"/>
              </a:ext>
            </a:extLst>
          </p:cNvPr>
          <p:cNvSpPr>
            <a:spLocks noGrp="1"/>
          </p:cNvSpPr>
          <p:nvPr>
            <p:ph type="subTitle" idx="1"/>
          </p:nvPr>
        </p:nvSpPr>
        <p:spPr>
          <a:xfrm>
            <a:off x="318040" y="3617774"/>
            <a:ext cx="7020607" cy="1125675"/>
          </a:xfrm>
        </p:spPr>
        <p:txBody>
          <a:bodyPr>
            <a:noAutofit/>
          </a:bodyPr>
          <a:lstStyle/>
          <a:p>
            <a:r>
              <a:rPr lang="en-US" sz="1800" dirty="0"/>
              <a:t>Alexander Hajjar</a:t>
            </a:r>
          </a:p>
          <a:p>
            <a:endParaRPr lang="en-US" sz="1800" dirty="0"/>
          </a:p>
          <a:p>
            <a:r>
              <a:rPr lang="en-US" sz="1400" dirty="0"/>
              <a:t>Study Authors: George Hajjar, Alexander Hajjar, Clare Liddy, Amir Afkham, and Erin Keely</a:t>
            </a:r>
          </a:p>
        </p:txBody>
      </p:sp>
    </p:spTree>
    <p:extLst>
      <p:ext uri="{BB962C8B-B14F-4D97-AF65-F5344CB8AC3E}">
        <p14:creationId xmlns:p14="http://schemas.microsoft.com/office/powerpoint/2010/main" val="213195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1E3DB-562B-438F-9A45-B906F6B4B7B8}"/>
              </a:ext>
            </a:extLst>
          </p:cNvPr>
          <p:cNvSpPr>
            <a:spLocks noGrp="1"/>
          </p:cNvSpPr>
          <p:nvPr>
            <p:ph type="title"/>
          </p:nvPr>
        </p:nvSpPr>
        <p:spPr/>
        <p:txBody>
          <a:bodyPr/>
          <a:lstStyle/>
          <a:p>
            <a:r>
              <a:rPr lang="en-US" dirty="0"/>
              <a:t>Purpose of the Study</a:t>
            </a:r>
          </a:p>
        </p:txBody>
      </p:sp>
      <p:sp>
        <p:nvSpPr>
          <p:cNvPr id="5" name="Content Placeholder 4">
            <a:extLst>
              <a:ext uri="{FF2B5EF4-FFF2-40B4-BE49-F238E27FC236}">
                <a16:creationId xmlns:a16="http://schemas.microsoft.com/office/drawing/2014/main" id="{1129728D-3997-4BA3-91C1-194D5E75EE94}"/>
              </a:ext>
            </a:extLst>
          </p:cNvPr>
          <p:cNvSpPr>
            <a:spLocks noGrp="1"/>
          </p:cNvSpPr>
          <p:nvPr>
            <p:ph idx="1"/>
          </p:nvPr>
        </p:nvSpPr>
        <p:spPr/>
        <p:txBody>
          <a:bodyPr/>
          <a:lstStyle/>
          <a:p>
            <a:r>
              <a:rPr lang="en-US" dirty="0"/>
              <a:t>To describe the use of eConsult in vascular surgery through the analysis of question type and user feedback</a:t>
            </a:r>
          </a:p>
        </p:txBody>
      </p:sp>
    </p:spTree>
    <p:extLst>
      <p:ext uri="{BB962C8B-B14F-4D97-AF65-F5344CB8AC3E}">
        <p14:creationId xmlns:p14="http://schemas.microsoft.com/office/powerpoint/2010/main" val="3400472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t>
            </a:r>
          </a:p>
        </p:txBody>
      </p:sp>
      <p:sp>
        <p:nvSpPr>
          <p:cNvPr id="40" name="Content Placeholder 2"/>
          <p:cNvSpPr>
            <a:spLocks noGrp="1"/>
          </p:cNvSpPr>
          <p:nvPr>
            <p:ph idx="1"/>
          </p:nvPr>
        </p:nvSpPr>
        <p:spPr>
          <a:xfrm>
            <a:off x="318039" y="1015079"/>
            <a:ext cx="8636637" cy="3222410"/>
          </a:xfrm>
        </p:spPr>
        <p:txBody>
          <a:bodyPr>
            <a:normAutofit/>
          </a:bodyPr>
          <a:lstStyle/>
          <a:p>
            <a:pPr marL="214313" indent="-214313">
              <a:buFont typeface="Arial" charset="0"/>
              <a:buChar char="•"/>
            </a:pPr>
            <a:r>
              <a:rPr lang="en-US" dirty="0"/>
              <a:t>All (n=553) eConsults submitted to the University of Ottawa department of vascular surgery were accessed and analyzed for basic utilization data (January 2014 – June 2020)</a:t>
            </a:r>
          </a:p>
          <a:p>
            <a:pPr marL="214313" indent="-214313">
              <a:buFont typeface="Arial" charset="0"/>
              <a:buChar char="•"/>
            </a:pPr>
            <a:r>
              <a:rPr lang="en-US" dirty="0"/>
              <a:t>For 363 eConsults, case-based data was available at the time of this review allowing for subanalysis on question type and content classification</a:t>
            </a:r>
          </a:p>
        </p:txBody>
      </p:sp>
      <p:sp>
        <p:nvSpPr>
          <p:cNvPr id="11" name="TextBox 10"/>
          <p:cNvSpPr txBox="1"/>
          <p:nvPr/>
        </p:nvSpPr>
        <p:spPr>
          <a:xfrm>
            <a:off x="189323" y="3664974"/>
            <a:ext cx="1247879" cy="600164"/>
          </a:xfrm>
          <a:prstGeom prst="rect">
            <a:avLst/>
          </a:prstGeom>
          <a:noFill/>
        </p:spPr>
        <p:txBody>
          <a:bodyPr wrap="square" rtlCol="0">
            <a:spAutoFit/>
          </a:bodyPr>
          <a:lstStyle/>
          <a:p>
            <a:r>
              <a:rPr lang="en-US" sz="1100" dirty="0"/>
              <a:t>(n=</a:t>
            </a:r>
            <a:r>
              <a:rPr lang="en-US" sz="1100" b="1" dirty="0"/>
              <a:t>553) </a:t>
            </a:r>
            <a:r>
              <a:rPr lang="en-US" sz="1100" dirty="0"/>
              <a:t>eConsults submitted to uOttawa Vascular</a:t>
            </a:r>
          </a:p>
        </p:txBody>
      </p:sp>
      <p:sp>
        <p:nvSpPr>
          <p:cNvPr id="18" name="Right Arrow 17"/>
          <p:cNvSpPr/>
          <p:nvPr/>
        </p:nvSpPr>
        <p:spPr bwMode="auto">
          <a:xfrm rot="20661967">
            <a:off x="1447525" y="3618458"/>
            <a:ext cx="1507291" cy="283532"/>
          </a:xfrm>
          <a:prstGeom prst="rightArrow">
            <a:avLst/>
          </a:prstGeom>
          <a:solidFill>
            <a:srgbClr val="4AB13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eaLnBrk="0" fontAlgn="base" hangingPunct="0">
              <a:spcBef>
                <a:spcPct val="0"/>
              </a:spcBef>
              <a:spcAft>
                <a:spcPct val="0"/>
              </a:spcAft>
            </a:pPr>
            <a:endParaRPr lang="en-US" sz="2100" dirty="0">
              <a:latin typeface="Times" pitchFamily="-110" charset="0"/>
            </a:endParaRPr>
          </a:p>
        </p:txBody>
      </p:sp>
      <p:sp>
        <p:nvSpPr>
          <p:cNvPr id="20" name="TextBox 19"/>
          <p:cNvSpPr txBox="1"/>
          <p:nvPr/>
        </p:nvSpPr>
        <p:spPr>
          <a:xfrm>
            <a:off x="1098865" y="2527617"/>
            <a:ext cx="2193470" cy="938719"/>
          </a:xfrm>
          <a:prstGeom prst="rect">
            <a:avLst/>
          </a:prstGeom>
          <a:noFill/>
        </p:spPr>
        <p:txBody>
          <a:bodyPr wrap="square" rtlCol="0">
            <a:spAutoFit/>
          </a:bodyPr>
          <a:lstStyle/>
          <a:p>
            <a:r>
              <a:rPr lang="en-US" sz="1100" b="1" u="sng" kern="0" dirty="0"/>
              <a:t>Utilization Data Analysis:</a:t>
            </a:r>
          </a:p>
          <a:p>
            <a:r>
              <a:rPr lang="en-US" sz="1100" kern="0" dirty="0"/>
              <a:t>Patient demographics</a:t>
            </a:r>
          </a:p>
          <a:p>
            <a:r>
              <a:rPr lang="en-US" sz="1100" kern="0" dirty="0"/>
              <a:t>Time to first specialist response</a:t>
            </a:r>
          </a:p>
          <a:p>
            <a:r>
              <a:rPr lang="en-US" sz="1100" kern="0" dirty="0"/>
              <a:t>Specialist time spent on eConsult</a:t>
            </a:r>
          </a:p>
          <a:p>
            <a:r>
              <a:rPr lang="en-US" sz="1100" kern="0" dirty="0"/>
              <a:t>PCP exit survey responses</a:t>
            </a:r>
            <a:endParaRPr lang="en-US" sz="1100" dirty="0"/>
          </a:p>
        </p:txBody>
      </p:sp>
      <p:sp>
        <p:nvSpPr>
          <p:cNvPr id="23" name="TextBox 22"/>
          <p:cNvSpPr txBox="1"/>
          <p:nvPr/>
        </p:nvSpPr>
        <p:spPr>
          <a:xfrm>
            <a:off x="5710362" y="3200468"/>
            <a:ext cx="1664119" cy="430887"/>
          </a:xfrm>
          <a:prstGeom prst="rect">
            <a:avLst/>
          </a:prstGeom>
          <a:noFill/>
        </p:spPr>
        <p:txBody>
          <a:bodyPr wrap="square" rtlCol="0">
            <a:spAutoFit/>
          </a:bodyPr>
          <a:lstStyle/>
          <a:p>
            <a:r>
              <a:rPr lang="en-US" sz="1100" dirty="0"/>
              <a:t>Number of cases included in subanalysis (n</a:t>
            </a:r>
            <a:r>
              <a:rPr lang="en-US" sz="1100" b="1" dirty="0"/>
              <a:t>=360)</a:t>
            </a:r>
          </a:p>
        </p:txBody>
      </p:sp>
      <p:sp>
        <p:nvSpPr>
          <p:cNvPr id="42" name="TextBox 41"/>
          <p:cNvSpPr txBox="1"/>
          <p:nvPr/>
        </p:nvSpPr>
        <p:spPr>
          <a:xfrm>
            <a:off x="2991676" y="3292533"/>
            <a:ext cx="1709027" cy="769441"/>
          </a:xfrm>
          <a:prstGeom prst="rect">
            <a:avLst/>
          </a:prstGeom>
          <a:noFill/>
        </p:spPr>
        <p:txBody>
          <a:bodyPr wrap="square" rtlCol="0">
            <a:spAutoFit/>
          </a:bodyPr>
          <a:lstStyle/>
          <a:p>
            <a:r>
              <a:rPr lang="en-US" sz="1100" kern="0" dirty="0"/>
              <a:t>(n</a:t>
            </a:r>
            <a:r>
              <a:rPr lang="en-US" sz="1100" b="1" kern="0" dirty="0"/>
              <a:t>=363</a:t>
            </a:r>
            <a:r>
              <a:rPr lang="en-US" sz="1100" kern="0" dirty="0"/>
              <a:t>) eConsults opened for a subanalysis of case content for </a:t>
            </a:r>
            <a:r>
              <a:rPr lang="en-US" sz="1100" b="1" i="1" kern="0" dirty="0"/>
              <a:t>question type </a:t>
            </a:r>
            <a:r>
              <a:rPr lang="en-US" sz="1100" kern="0" dirty="0"/>
              <a:t>and </a:t>
            </a:r>
            <a:r>
              <a:rPr lang="en-US" sz="1100" b="1" i="1" kern="0" dirty="0"/>
              <a:t>clinical topic</a:t>
            </a:r>
            <a:endParaRPr lang="en-US" sz="1100" kern="0" dirty="0"/>
          </a:p>
        </p:txBody>
      </p:sp>
      <p:sp>
        <p:nvSpPr>
          <p:cNvPr id="60" name="Circular Arrow 59"/>
          <p:cNvSpPr/>
          <p:nvPr/>
        </p:nvSpPr>
        <p:spPr bwMode="auto">
          <a:xfrm rot="4811178" flipV="1">
            <a:off x="4708112" y="2860352"/>
            <a:ext cx="1100742" cy="1240129"/>
          </a:xfrm>
          <a:prstGeom prst="circularArrow">
            <a:avLst>
              <a:gd name="adj1" fmla="val 7897"/>
              <a:gd name="adj2" fmla="val 1124099"/>
              <a:gd name="adj3" fmla="val 20084299"/>
              <a:gd name="adj4" fmla="val 15646744"/>
              <a:gd name="adj5" fmla="val 12938"/>
            </a:avLst>
          </a:prstGeom>
          <a:solidFill>
            <a:srgbClr val="4AB137"/>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eaLnBrk="0" fontAlgn="base" hangingPunct="0">
              <a:spcBef>
                <a:spcPct val="0"/>
              </a:spcBef>
              <a:spcAft>
                <a:spcPct val="0"/>
              </a:spcAft>
            </a:pPr>
            <a:endParaRPr lang="en-US" dirty="0">
              <a:latin typeface="Times" pitchFamily="-110" charset="0"/>
            </a:endParaRPr>
          </a:p>
        </p:txBody>
      </p:sp>
      <p:sp>
        <p:nvSpPr>
          <p:cNvPr id="62" name="TextBox 61"/>
          <p:cNvSpPr txBox="1"/>
          <p:nvPr/>
        </p:nvSpPr>
        <p:spPr>
          <a:xfrm>
            <a:off x="5336480" y="3688792"/>
            <a:ext cx="1527544" cy="430887"/>
          </a:xfrm>
          <a:prstGeom prst="rect">
            <a:avLst/>
          </a:prstGeom>
          <a:noFill/>
        </p:spPr>
        <p:txBody>
          <a:bodyPr wrap="square" rtlCol="0">
            <a:spAutoFit/>
          </a:bodyPr>
          <a:lstStyle/>
          <a:p>
            <a:r>
              <a:rPr lang="en-US" sz="1100" dirty="0"/>
              <a:t>3 incomplete eConsults excluded</a:t>
            </a:r>
          </a:p>
        </p:txBody>
      </p:sp>
      <p:sp>
        <p:nvSpPr>
          <p:cNvPr id="65" name="TextBox 64"/>
          <p:cNvSpPr txBox="1"/>
          <p:nvPr/>
        </p:nvSpPr>
        <p:spPr>
          <a:xfrm>
            <a:off x="7740146" y="3126183"/>
            <a:ext cx="1403853" cy="600164"/>
          </a:xfrm>
          <a:prstGeom prst="rect">
            <a:avLst/>
          </a:prstGeom>
          <a:noFill/>
        </p:spPr>
        <p:txBody>
          <a:bodyPr wrap="square" rtlCol="0">
            <a:spAutoFit/>
          </a:bodyPr>
          <a:lstStyle/>
          <a:p>
            <a:r>
              <a:rPr lang="en-US" sz="1100" b="1" u="sng" dirty="0"/>
              <a:t>Case Based Analysis:</a:t>
            </a:r>
          </a:p>
          <a:p>
            <a:r>
              <a:rPr lang="en-US" sz="1100" dirty="0"/>
              <a:t>Question Type</a:t>
            </a:r>
          </a:p>
          <a:p>
            <a:r>
              <a:rPr lang="en-US" sz="1100" dirty="0"/>
              <a:t>Clinical Topic</a:t>
            </a:r>
          </a:p>
        </p:txBody>
      </p:sp>
      <p:sp>
        <p:nvSpPr>
          <p:cNvPr id="67" name="Right Arrow 66"/>
          <p:cNvSpPr/>
          <p:nvPr/>
        </p:nvSpPr>
        <p:spPr bwMode="auto">
          <a:xfrm>
            <a:off x="4734018" y="3271990"/>
            <a:ext cx="924865" cy="283532"/>
          </a:xfrm>
          <a:prstGeom prst="rightArrow">
            <a:avLst/>
          </a:prstGeom>
          <a:solidFill>
            <a:srgbClr val="4AB13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eaLnBrk="0" fontAlgn="base" hangingPunct="0">
              <a:spcBef>
                <a:spcPct val="0"/>
              </a:spcBef>
              <a:spcAft>
                <a:spcPct val="0"/>
              </a:spcAft>
            </a:pPr>
            <a:endParaRPr lang="en-US" sz="2100" dirty="0">
              <a:latin typeface="Times" pitchFamily="-110" charset="0"/>
            </a:endParaRPr>
          </a:p>
        </p:txBody>
      </p:sp>
      <p:sp>
        <p:nvSpPr>
          <p:cNvPr id="68" name="Right Arrow 67"/>
          <p:cNvSpPr/>
          <p:nvPr/>
        </p:nvSpPr>
        <p:spPr bwMode="auto">
          <a:xfrm>
            <a:off x="7378025" y="3246152"/>
            <a:ext cx="280442" cy="283532"/>
          </a:xfrm>
          <a:prstGeom prst="rightArrow">
            <a:avLst/>
          </a:prstGeom>
          <a:solidFill>
            <a:srgbClr val="4AB13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eaLnBrk="0" fontAlgn="base" hangingPunct="0">
              <a:spcBef>
                <a:spcPct val="0"/>
              </a:spcBef>
              <a:spcAft>
                <a:spcPct val="0"/>
              </a:spcAft>
            </a:pPr>
            <a:endParaRPr lang="en-US" sz="2100" dirty="0">
              <a:latin typeface="Times" pitchFamily="-110" charset="0"/>
            </a:endParaRPr>
          </a:p>
        </p:txBody>
      </p:sp>
      <p:sp>
        <p:nvSpPr>
          <p:cNvPr id="24" name="Right Arrow 23"/>
          <p:cNvSpPr/>
          <p:nvPr/>
        </p:nvSpPr>
        <p:spPr bwMode="auto">
          <a:xfrm rot="947963">
            <a:off x="1404570" y="4025943"/>
            <a:ext cx="1507291" cy="283532"/>
          </a:xfrm>
          <a:prstGeom prst="rightArrow">
            <a:avLst/>
          </a:prstGeom>
          <a:solidFill>
            <a:srgbClr val="4AB13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eaLnBrk="0" fontAlgn="base" hangingPunct="0">
              <a:spcBef>
                <a:spcPct val="0"/>
              </a:spcBef>
              <a:spcAft>
                <a:spcPct val="0"/>
              </a:spcAft>
            </a:pPr>
            <a:endParaRPr lang="en-US" sz="2100" dirty="0">
              <a:latin typeface="Times" pitchFamily="-110" charset="0"/>
            </a:endParaRPr>
          </a:p>
        </p:txBody>
      </p:sp>
      <p:sp>
        <p:nvSpPr>
          <p:cNvPr id="25" name="TextBox 24"/>
          <p:cNvSpPr txBox="1"/>
          <p:nvPr/>
        </p:nvSpPr>
        <p:spPr>
          <a:xfrm>
            <a:off x="2987053" y="4200523"/>
            <a:ext cx="1832597" cy="600164"/>
          </a:xfrm>
          <a:prstGeom prst="rect">
            <a:avLst/>
          </a:prstGeom>
          <a:noFill/>
        </p:spPr>
        <p:txBody>
          <a:bodyPr wrap="square" rtlCol="0">
            <a:spAutoFit/>
          </a:bodyPr>
          <a:lstStyle/>
          <a:p>
            <a:r>
              <a:rPr lang="en-US" sz="1100" kern="0" dirty="0"/>
              <a:t>(n</a:t>
            </a:r>
            <a:r>
              <a:rPr lang="en-US" sz="1100" b="1" kern="0" dirty="0"/>
              <a:t>=190</a:t>
            </a:r>
            <a:r>
              <a:rPr lang="en-US" sz="1100" kern="0" dirty="0"/>
              <a:t>) eConsults did not yet have Case Based Data available for review</a:t>
            </a:r>
          </a:p>
        </p:txBody>
      </p:sp>
    </p:spTree>
    <p:extLst>
      <p:ext uri="{BB962C8B-B14F-4D97-AF65-F5344CB8AC3E}">
        <p14:creationId xmlns:p14="http://schemas.microsoft.com/office/powerpoint/2010/main" val="87255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4667-EBE9-45B2-B1BC-DC11F1391A73}"/>
              </a:ext>
            </a:extLst>
          </p:cNvPr>
          <p:cNvSpPr>
            <a:spLocks noGrp="1"/>
          </p:cNvSpPr>
          <p:nvPr>
            <p:ph type="title"/>
          </p:nvPr>
        </p:nvSpPr>
        <p:spPr>
          <a:xfrm>
            <a:off x="568031" y="0"/>
            <a:ext cx="7886700" cy="705298"/>
          </a:xfrm>
        </p:spPr>
        <p:txBody>
          <a:bodyPr/>
          <a:lstStyle/>
          <a:p>
            <a:r>
              <a:rPr lang="en-US" dirty="0"/>
              <a:t>Welcome</a:t>
            </a:r>
          </a:p>
        </p:txBody>
      </p:sp>
      <p:pic>
        <p:nvPicPr>
          <p:cNvPr id="13" name="Picture 12">
            <a:extLst>
              <a:ext uri="{FF2B5EF4-FFF2-40B4-BE49-F238E27FC236}">
                <a16:creationId xmlns:a16="http://schemas.microsoft.com/office/drawing/2014/main" id="{736E5B67-9A18-412D-8C9D-E0C5F012743B}"/>
              </a:ext>
            </a:extLst>
          </p:cNvPr>
          <p:cNvPicPr>
            <a:picLocks noChangeAspect="1"/>
          </p:cNvPicPr>
          <p:nvPr/>
        </p:nvPicPr>
        <p:blipFill rotWithShape="1">
          <a:blip r:embed="rId2"/>
          <a:srcRect l="24740" t="19028" r="26612" b="7151"/>
          <a:stretch/>
        </p:blipFill>
        <p:spPr>
          <a:xfrm>
            <a:off x="4750595" y="399492"/>
            <a:ext cx="3936206" cy="3796966"/>
          </a:xfrm>
          <a:prstGeom prst="rect">
            <a:avLst/>
          </a:prstGeom>
        </p:spPr>
      </p:pic>
      <p:pic>
        <p:nvPicPr>
          <p:cNvPr id="5" name="Picture 4">
            <a:extLst>
              <a:ext uri="{FF2B5EF4-FFF2-40B4-BE49-F238E27FC236}">
                <a16:creationId xmlns:a16="http://schemas.microsoft.com/office/drawing/2014/main" id="{6C40C162-500C-4D08-8AF9-E213F70DAA0D}"/>
              </a:ext>
            </a:extLst>
          </p:cNvPr>
          <p:cNvPicPr>
            <a:picLocks noChangeAspect="1"/>
          </p:cNvPicPr>
          <p:nvPr/>
        </p:nvPicPr>
        <p:blipFill rotWithShape="1">
          <a:blip r:embed="rId3"/>
          <a:srcRect l="24825" t="7361" r="27377" b="32083"/>
          <a:stretch/>
        </p:blipFill>
        <p:spPr>
          <a:xfrm>
            <a:off x="412082" y="791383"/>
            <a:ext cx="4986337" cy="3868405"/>
          </a:xfrm>
          <a:prstGeom prst="rect">
            <a:avLst/>
          </a:prstGeom>
        </p:spPr>
      </p:pic>
      <p:sp>
        <p:nvSpPr>
          <p:cNvPr id="15" name="TextBox 14">
            <a:extLst>
              <a:ext uri="{FF2B5EF4-FFF2-40B4-BE49-F238E27FC236}">
                <a16:creationId xmlns:a16="http://schemas.microsoft.com/office/drawing/2014/main" id="{12ADC99D-5FD2-4408-A832-5C8AD354BF0D}"/>
              </a:ext>
            </a:extLst>
          </p:cNvPr>
          <p:cNvSpPr txBox="1"/>
          <p:nvPr/>
        </p:nvSpPr>
        <p:spPr>
          <a:xfrm>
            <a:off x="5336006" y="4196458"/>
            <a:ext cx="4572000" cy="369332"/>
          </a:xfrm>
          <a:prstGeom prst="rect">
            <a:avLst/>
          </a:prstGeom>
          <a:noFill/>
        </p:spPr>
        <p:txBody>
          <a:bodyPr wrap="square">
            <a:spAutoFit/>
          </a:bodyPr>
          <a:lstStyle/>
          <a:p>
            <a:r>
              <a:rPr lang="en-US" dirty="0">
                <a:solidFill>
                  <a:schemeClr val="accent1"/>
                </a:solidFill>
                <a:hlinkClick r:id="rId4"/>
              </a:rPr>
              <a:t>https://econsultworkgroup.com/</a:t>
            </a:r>
            <a:endParaRPr lang="en-US" dirty="0">
              <a:solidFill>
                <a:schemeClr val="accent1"/>
              </a:solidFill>
            </a:endParaRPr>
          </a:p>
        </p:txBody>
      </p:sp>
    </p:spTree>
    <p:extLst>
      <p:ext uri="{BB962C8B-B14F-4D97-AF65-F5344CB8AC3E}">
        <p14:creationId xmlns:p14="http://schemas.microsoft.com/office/powerpoint/2010/main" val="407917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Development of Taxonomy</a:t>
            </a:r>
          </a:p>
        </p:txBody>
      </p:sp>
      <p:sp>
        <p:nvSpPr>
          <p:cNvPr id="10" name="Content Placeholder 9"/>
          <p:cNvSpPr txBox="1">
            <a:spLocks noGrp="1"/>
          </p:cNvSpPr>
          <p:nvPr>
            <p:ph idx="1"/>
          </p:nvPr>
        </p:nvSpPr>
        <p:spPr>
          <a:xfrm>
            <a:off x="318040" y="1200151"/>
            <a:ext cx="8507920" cy="2967094"/>
          </a:xfrm>
          <a:prstGeom prst="rect">
            <a:avLst/>
          </a:prstGeom>
          <a:noFill/>
        </p:spPr>
        <p:txBody>
          <a:bodyPr wrap="square" rtlCol="0">
            <a:spAutoFit/>
          </a:bodyPr>
          <a:lstStyle/>
          <a:p>
            <a:r>
              <a:rPr lang="en-CA" dirty="0">
                <a:latin typeface="+mj-lt"/>
              </a:rPr>
              <a:t>Question type was developed based on a validated taxonomy (TCPQ)</a:t>
            </a:r>
          </a:p>
          <a:p>
            <a:pPr lvl="1"/>
            <a:r>
              <a:rPr lang="en-CA" sz="1600" dirty="0">
                <a:latin typeface="+mj-lt"/>
              </a:rPr>
              <a:t>Diagnosis, Management, Treatment, Epidemiology, Unclassified</a:t>
            </a:r>
          </a:p>
          <a:p>
            <a:pPr lvl="2"/>
            <a:r>
              <a:rPr lang="en-CA" sz="1400" dirty="0">
                <a:latin typeface="+mj-lt"/>
              </a:rPr>
              <a:t>MGMT: “</a:t>
            </a:r>
            <a:r>
              <a:rPr lang="en-US" sz="1400" dirty="0">
                <a:latin typeface="+mj-lt"/>
                <a:ea typeface="Verdana" charset="0"/>
                <a:cs typeface="Verdana" charset="0"/>
              </a:rPr>
              <a:t>What should we do with this aneurysm?” “What follow up do you recommend?”</a:t>
            </a:r>
          </a:p>
          <a:p>
            <a:pPr lvl="2"/>
            <a:r>
              <a:rPr lang="en-US" sz="1400" dirty="0">
                <a:latin typeface="+mj-lt"/>
              </a:rPr>
              <a:t>T</a:t>
            </a:r>
            <a:r>
              <a:rPr lang="en-CA" sz="1400" dirty="0">
                <a:latin typeface="+mj-lt"/>
              </a:rPr>
              <a:t>X:</a:t>
            </a:r>
            <a:r>
              <a:rPr lang="en-US" sz="1400" dirty="0">
                <a:latin typeface="+mj-lt"/>
                <a:ea typeface="Verdana" charset="0"/>
                <a:cs typeface="Verdana" charset="0"/>
              </a:rPr>
              <a:t> “Is there a case for endarterectomy here?” “What strength of compression stockings?”</a:t>
            </a:r>
            <a:endParaRPr lang="en-CA" sz="1400" dirty="0">
              <a:latin typeface="+mj-lt"/>
            </a:endParaRPr>
          </a:p>
          <a:p>
            <a:r>
              <a:rPr lang="en-CA" dirty="0">
                <a:latin typeface="+mj-lt"/>
              </a:rPr>
              <a:t>Clinical topics</a:t>
            </a:r>
          </a:p>
          <a:p>
            <a:pPr lvl="1"/>
            <a:r>
              <a:rPr lang="en-CA" sz="1600" dirty="0">
                <a:latin typeface="+mj-lt"/>
              </a:rPr>
              <a:t>Aortoilliac aneurysms, CVD, PVD, Raynaud’s, Ulcers, Edema, Pop Aneurysms, Visceral Aneurysms, Venous Disorders, TOS, Mesenteric Ischemia, Other, Wrong Specialty</a:t>
            </a:r>
          </a:p>
          <a:p>
            <a:r>
              <a:rPr lang="en-CA" dirty="0">
                <a:latin typeface="+mj-lt"/>
              </a:rPr>
              <a:t>Agreement was determined prior to data extraction on a small sample of 20 cases to crosscheck and ensure consistency</a:t>
            </a:r>
            <a:endParaRPr lang="en-US" dirty="0">
              <a:latin typeface="+mj-lt"/>
              <a:ea typeface="Verdana" charset="0"/>
              <a:cs typeface="Verdana" charset="0"/>
            </a:endParaRPr>
          </a:p>
        </p:txBody>
      </p:sp>
    </p:spTree>
    <p:extLst>
      <p:ext uri="{BB962C8B-B14F-4D97-AF65-F5344CB8AC3E}">
        <p14:creationId xmlns:p14="http://schemas.microsoft.com/office/powerpoint/2010/main" val="32863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124387" y="731960"/>
            <a:ext cx="4482498" cy="3976000"/>
          </a:xfrm>
        </p:spPr>
        <p:txBody>
          <a:bodyPr>
            <a:normAutofit/>
          </a:bodyPr>
          <a:lstStyle/>
          <a:p>
            <a:r>
              <a:rPr lang="en-US" dirty="0"/>
              <a:t>553 eConsults submitted to vascular surgery by 296 PCPs from January 2014 – June 2020 </a:t>
            </a:r>
          </a:p>
          <a:p>
            <a:pPr lvl="1"/>
            <a:r>
              <a:rPr lang="en-US" sz="1600" dirty="0"/>
              <a:t>MD: 508 (92%)</a:t>
            </a:r>
          </a:p>
          <a:p>
            <a:pPr lvl="1"/>
            <a:r>
              <a:rPr lang="en-US" sz="1600" dirty="0"/>
              <a:t>NP: 45 (8%)</a:t>
            </a:r>
          </a:p>
          <a:p>
            <a:r>
              <a:rPr lang="en-US" dirty="0"/>
              <a:t>Time to first response:</a:t>
            </a:r>
          </a:p>
          <a:p>
            <a:pPr lvl="1"/>
            <a:r>
              <a:rPr lang="en-US" sz="1600" dirty="0"/>
              <a:t>Median: 6.28 hours </a:t>
            </a:r>
          </a:p>
          <a:p>
            <a:pPr lvl="1"/>
            <a:r>
              <a:rPr lang="en-US" sz="1600" dirty="0"/>
              <a:t>Mean: 20.89 hours (4 minutes-14 days)</a:t>
            </a:r>
          </a:p>
          <a:p>
            <a:r>
              <a:rPr lang="en-US" dirty="0"/>
              <a:t>Self reported specialist time spent per case:</a:t>
            </a:r>
          </a:p>
          <a:p>
            <a:pPr lvl="1"/>
            <a:r>
              <a:rPr lang="en-US" sz="1600" dirty="0"/>
              <a:t>Median: 10 mins</a:t>
            </a:r>
          </a:p>
          <a:p>
            <a:pPr marL="514337" lvl="2" indent="0">
              <a:buNone/>
            </a:pPr>
            <a:r>
              <a:rPr lang="en-US" sz="1400" b="1" i="1" dirty="0"/>
              <a:t>73.1% of cases ≲ 10 mins </a:t>
            </a:r>
          </a:p>
          <a:p>
            <a:pPr lvl="1"/>
            <a:r>
              <a:rPr lang="en-US" sz="1600" dirty="0"/>
              <a:t>Mean: 11.26 mins (5-35 mins)</a:t>
            </a:r>
          </a:p>
          <a:p>
            <a:pPr lvl="2"/>
            <a:endParaRPr lang="en-US" sz="1425" dirty="0"/>
          </a:p>
        </p:txBody>
      </p:sp>
      <p:graphicFrame>
        <p:nvGraphicFramePr>
          <p:cNvPr id="5" name="Chart 4"/>
          <p:cNvGraphicFramePr>
            <a:graphicFrameLocks/>
          </p:cNvGraphicFramePr>
          <p:nvPr>
            <p:extLst>
              <p:ext uri="{D42A27DB-BD31-4B8C-83A1-F6EECF244321}">
                <p14:modId xmlns:p14="http://schemas.microsoft.com/office/powerpoint/2010/main" val="15221167"/>
              </p:ext>
            </p:extLst>
          </p:nvPr>
        </p:nvGraphicFramePr>
        <p:xfrm>
          <a:off x="200903" y="1200151"/>
          <a:ext cx="3923484" cy="3165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86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marL="0" indent="0">
              <a:buNone/>
            </a:pPr>
            <a:r>
              <a:rPr lang="en-US" b="1" dirty="0"/>
              <a:t>What is the value of eConsult to PCPs?</a:t>
            </a:r>
            <a:endParaRPr lang="en-US" dirty="0"/>
          </a:p>
        </p:txBody>
      </p:sp>
      <p:sp>
        <p:nvSpPr>
          <p:cNvPr id="8" name="Content Placeholder 7">
            <a:extLst>
              <a:ext uri="{FF2B5EF4-FFF2-40B4-BE49-F238E27FC236}">
                <a16:creationId xmlns:a16="http://schemas.microsoft.com/office/drawing/2014/main" id="{C69ACB94-98C0-4C2A-B0BC-5A3EA1CD3612}"/>
              </a:ext>
            </a:extLst>
          </p:cNvPr>
          <p:cNvSpPr>
            <a:spLocks noGrp="1"/>
          </p:cNvSpPr>
          <p:nvPr>
            <p:ph idx="1"/>
          </p:nvPr>
        </p:nvSpPr>
        <p:spPr>
          <a:xfrm>
            <a:off x="318040" y="986478"/>
            <a:ext cx="8507920" cy="3222410"/>
          </a:xfrm>
        </p:spPr>
        <p:txBody>
          <a:bodyPr/>
          <a:lstStyle/>
          <a:p>
            <a:r>
              <a:rPr lang="en-US" dirty="0"/>
              <a:t>95% (n=506) of PCPs found the service to be helpful-extremely helpful </a:t>
            </a:r>
          </a:p>
          <a:p>
            <a:r>
              <a:rPr lang="en-US" dirty="0"/>
              <a:t>“I was able to confirm my original course of action”: 49% (n=553)</a:t>
            </a:r>
          </a:p>
          <a:p>
            <a:r>
              <a:rPr lang="en-US" dirty="0"/>
              <a:t>“I received good advice for a new/additional course of action”: 47% (n=553) </a:t>
            </a:r>
          </a:p>
          <a:p>
            <a:endParaRPr lang="en-US" dirty="0"/>
          </a:p>
        </p:txBody>
      </p:sp>
      <p:graphicFrame>
        <p:nvGraphicFramePr>
          <p:cNvPr id="10" name="Content Placeholder 5">
            <a:extLst>
              <a:ext uri="{FF2B5EF4-FFF2-40B4-BE49-F238E27FC236}">
                <a16:creationId xmlns:a16="http://schemas.microsoft.com/office/drawing/2014/main" id="{C53B405B-2BEE-4B72-88E0-167971A12855}"/>
              </a:ext>
            </a:extLst>
          </p:cNvPr>
          <p:cNvGraphicFramePr>
            <a:graphicFrameLocks/>
          </p:cNvGraphicFramePr>
          <p:nvPr>
            <p:extLst>
              <p:ext uri="{D42A27DB-BD31-4B8C-83A1-F6EECF244321}">
                <p14:modId xmlns:p14="http://schemas.microsoft.com/office/powerpoint/2010/main" val="1889921373"/>
              </p:ext>
            </p:extLst>
          </p:nvPr>
        </p:nvGraphicFramePr>
        <p:xfrm>
          <a:off x="1117599" y="2256396"/>
          <a:ext cx="5521325" cy="2675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63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3D493B-DE63-4012-903C-864F5B27A7FF}"/>
              </a:ext>
            </a:extLst>
          </p:cNvPr>
          <p:cNvSpPr/>
          <p:nvPr/>
        </p:nvSpPr>
        <p:spPr>
          <a:xfrm>
            <a:off x="6140277" y="4632353"/>
            <a:ext cx="1954899" cy="4414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040" y="93643"/>
            <a:ext cx="8507920" cy="936382"/>
          </a:xfrm>
        </p:spPr>
        <p:txBody>
          <a:bodyPr>
            <a:normAutofit/>
          </a:bodyPr>
          <a:lstStyle/>
          <a:p>
            <a:r>
              <a:rPr lang="en-US" dirty="0"/>
              <a:t>What is the Impact of eConsult on Face-to-Face Referral? </a:t>
            </a:r>
          </a:p>
        </p:txBody>
      </p:sp>
      <p:sp>
        <p:nvSpPr>
          <p:cNvPr id="3" name="Content Placeholder 2">
            <a:extLst>
              <a:ext uri="{FF2B5EF4-FFF2-40B4-BE49-F238E27FC236}">
                <a16:creationId xmlns:a16="http://schemas.microsoft.com/office/drawing/2014/main" id="{E71580BB-41F2-467D-8BC8-1AF3E5BC76B4}"/>
              </a:ext>
            </a:extLst>
          </p:cNvPr>
          <p:cNvSpPr>
            <a:spLocks noGrp="1"/>
          </p:cNvSpPr>
          <p:nvPr>
            <p:ph idx="1"/>
          </p:nvPr>
        </p:nvSpPr>
        <p:spPr>
          <a:xfrm>
            <a:off x="318040" y="800212"/>
            <a:ext cx="8507920" cy="3222410"/>
          </a:xfrm>
        </p:spPr>
        <p:txBody>
          <a:bodyPr/>
          <a:lstStyle/>
          <a:p>
            <a:r>
              <a:rPr lang="en-US" dirty="0">
                <a:latin typeface="+mj-lt"/>
                <a:ea typeface="Verdana" charset="0"/>
                <a:cs typeface="Verdana" charset="0"/>
              </a:rPr>
              <a:t>345 (n=553) referrals were initially contemplated by PCP</a:t>
            </a:r>
          </a:p>
          <a:p>
            <a:pPr lvl="1"/>
            <a:r>
              <a:rPr lang="en-US" sz="1600" dirty="0">
                <a:latin typeface="+mj-lt"/>
                <a:ea typeface="Verdana" charset="0"/>
                <a:cs typeface="Verdana" charset="0"/>
              </a:rPr>
              <a:t>Following eConsult, </a:t>
            </a:r>
            <a:r>
              <a:rPr lang="en-US" sz="1600" b="1" dirty="0">
                <a:latin typeface="+mj-lt"/>
                <a:ea typeface="Verdana" charset="0"/>
                <a:cs typeface="Verdana" charset="0"/>
              </a:rPr>
              <a:t>69% </a:t>
            </a:r>
            <a:r>
              <a:rPr lang="en-US" sz="1600" dirty="0">
                <a:latin typeface="+mj-lt"/>
                <a:ea typeface="Verdana" charset="0"/>
                <a:cs typeface="Verdana" charset="0"/>
              </a:rPr>
              <a:t>(237) of contemplated referrals were </a:t>
            </a:r>
            <a:r>
              <a:rPr lang="en-US" sz="1600" b="1" dirty="0">
                <a:latin typeface="+mj-lt"/>
                <a:ea typeface="Verdana" charset="0"/>
                <a:cs typeface="Verdana" charset="0"/>
              </a:rPr>
              <a:t>no longer needed</a:t>
            </a:r>
          </a:p>
          <a:p>
            <a:r>
              <a:rPr lang="en-US" dirty="0">
                <a:latin typeface="+mj-lt"/>
                <a:ea typeface="Verdana" charset="0"/>
                <a:cs typeface="Verdana" charset="0"/>
              </a:rPr>
              <a:t>185 referrals were not originally contemplated</a:t>
            </a:r>
          </a:p>
          <a:p>
            <a:pPr lvl="1"/>
            <a:r>
              <a:rPr lang="en-US" sz="1600" dirty="0">
                <a:latin typeface="+mj-lt"/>
                <a:ea typeface="Verdana" charset="0"/>
                <a:cs typeface="Verdana" charset="0"/>
              </a:rPr>
              <a:t>Following eConsult, 11% (20) were needed</a:t>
            </a:r>
          </a:p>
          <a:p>
            <a:pPr marL="0" indent="0">
              <a:buNone/>
            </a:pP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479236473"/>
              </p:ext>
            </p:extLst>
          </p:nvPr>
        </p:nvGraphicFramePr>
        <p:xfrm>
          <a:off x="29112" y="2249488"/>
          <a:ext cx="4308273" cy="257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603916758"/>
              </p:ext>
            </p:extLst>
          </p:nvPr>
        </p:nvGraphicFramePr>
        <p:xfrm>
          <a:off x="4572000" y="2306638"/>
          <a:ext cx="4380304" cy="2575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7219950" y="2834222"/>
            <a:ext cx="1019481" cy="769441"/>
          </a:xfrm>
          <a:prstGeom prst="rect">
            <a:avLst/>
          </a:prstGeom>
          <a:noFill/>
        </p:spPr>
        <p:txBody>
          <a:bodyPr wrap="square" rtlCol="0">
            <a:spAutoFit/>
          </a:bodyPr>
          <a:lstStyle/>
          <a:p>
            <a:pPr algn="r"/>
            <a:r>
              <a:rPr lang="en-US" sz="1100" dirty="0"/>
              <a:t>Referral not contemplated and now needed</a:t>
            </a:r>
          </a:p>
        </p:txBody>
      </p:sp>
      <p:sp>
        <p:nvSpPr>
          <p:cNvPr id="26" name="TextBox 25"/>
          <p:cNvSpPr txBox="1"/>
          <p:nvPr/>
        </p:nvSpPr>
        <p:spPr>
          <a:xfrm>
            <a:off x="5156847" y="3661253"/>
            <a:ext cx="983430" cy="769441"/>
          </a:xfrm>
          <a:prstGeom prst="rect">
            <a:avLst/>
          </a:prstGeom>
          <a:noFill/>
        </p:spPr>
        <p:txBody>
          <a:bodyPr wrap="square" rtlCol="0">
            <a:spAutoFit/>
          </a:bodyPr>
          <a:lstStyle/>
          <a:p>
            <a:r>
              <a:rPr lang="en-US" sz="1100" dirty="0"/>
              <a:t>Referral not contemplated and still not needed</a:t>
            </a:r>
          </a:p>
        </p:txBody>
      </p:sp>
      <p:sp>
        <p:nvSpPr>
          <p:cNvPr id="15" name="TextBox 14"/>
          <p:cNvSpPr txBox="1"/>
          <p:nvPr/>
        </p:nvSpPr>
        <p:spPr>
          <a:xfrm>
            <a:off x="3923928" y="2868413"/>
            <a:ext cx="1106575" cy="784830"/>
          </a:xfrm>
          <a:prstGeom prst="rect">
            <a:avLst/>
          </a:prstGeom>
          <a:noFill/>
          <a:ln w="19050">
            <a:solidFill>
              <a:srgbClr val="9F0911"/>
            </a:solidFill>
          </a:ln>
        </p:spPr>
        <p:txBody>
          <a:bodyPr wrap="square" rtlCol="0">
            <a:spAutoFit/>
          </a:bodyPr>
          <a:lstStyle/>
          <a:p>
            <a:pPr algn="ctr"/>
            <a:r>
              <a:rPr lang="en-US" sz="900" b="1" dirty="0">
                <a:latin typeface="Verdana" charset="0"/>
                <a:ea typeface="Verdana" charset="0"/>
                <a:cs typeface="Verdana" charset="0"/>
              </a:rPr>
              <a:t>eConsult modified PCP referral behaviour in 49% of cases</a:t>
            </a:r>
          </a:p>
        </p:txBody>
      </p:sp>
      <p:pic>
        <p:nvPicPr>
          <p:cNvPr id="12" name="Picture 11"/>
          <p:cNvPicPr>
            <a:picLocks noChangeAspect="1"/>
          </p:cNvPicPr>
          <p:nvPr/>
        </p:nvPicPr>
        <p:blipFill>
          <a:blip r:embed="rId5"/>
          <a:stretch>
            <a:fillRect/>
          </a:stretch>
        </p:blipFill>
        <p:spPr>
          <a:xfrm>
            <a:off x="4026801" y="2892144"/>
            <a:ext cx="165547" cy="157738"/>
          </a:xfrm>
          <a:prstGeom prst="rect">
            <a:avLst/>
          </a:prstGeom>
        </p:spPr>
      </p:pic>
    </p:spTree>
    <p:extLst>
      <p:ext uri="{BB962C8B-B14F-4D97-AF65-F5344CB8AC3E}">
        <p14:creationId xmlns:p14="http://schemas.microsoft.com/office/powerpoint/2010/main" val="2892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4" y="72160"/>
            <a:ext cx="8507920" cy="936382"/>
          </a:xfrm>
        </p:spPr>
        <p:txBody>
          <a:bodyPr/>
          <a:lstStyle/>
          <a:p>
            <a:r>
              <a:rPr lang="en-US" dirty="0"/>
              <a:t>Case-Based Data Analysis</a:t>
            </a:r>
          </a:p>
        </p:txBody>
      </p:sp>
      <p:graphicFrame>
        <p:nvGraphicFramePr>
          <p:cNvPr id="15" name="Table 14"/>
          <p:cNvGraphicFramePr>
            <a:graphicFrameLocks noGrp="1"/>
          </p:cNvGraphicFramePr>
          <p:nvPr>
            <p:extLst>
              <p:ext uri="{D42A27DB-BD31-4B8C-83A1-F6EECF244321}">
                <p14:modId xmlns:p14="http://schemas.microsoft.com/office/powerpoint/2010/main" val="2900273421"/>
              </p:ext>
            </p:extLst>
          </p:nvPr>
        </p:nvGraphicFramePr>
        <p:xfrm>
          <a:off x="3542489" y="1016684"/>
          <a:ext cx="5508612" cy="3175244"/>
        </p:xfrm>
        <a:graphic>
          <a:graphicData uri="http://schemas.openxmlformats.org/drawingml/2006/table">
            <a:tbl>
              <a:tblPr/>
              <a:tblGrid>
                <a:gridCol w="1629371">
                  <a:extLst>
                    <a:ext uri="{9D8B030D-6E8A-4147-A177-3AD203B41FA5}">
                      <a16:colId xmlns:a16="http://schemas.microsoft.com/office/drawing/2014/main" val="20000"/>
                    </a:ext>
                  </a:extLst>
                </a:gridCol>
                <a:gridCol w="1207916">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328300">
                  <a:extLst>
                    <a:ext uri="{9D8B030D-6E8A-4147-A177-3AD203B41FA5}">
                      <a16:colId xmlns:a16="http://schemas.microsoft.com/office/drawing/2014/main" val="20003"/>
                    </a:ext>
                  </a:extLst>
                </a:gridCol>
              </a:tblGrid>
              <a:tr h="158762">
                <a:tc gridSpan="3">
                  <a:txBody>
                    <a:bodyPr/>
                    <a:lstStyle/>
                    <a:p>
                      <a:pPr>
                        <a:spcAft>
                          <a:spcPts val="0"/>
                        </a:spcAft>
                      </a:pPr>
                      <a:endParaRPr lang="en-US" sz="900" i="0" dirty="0">
                        <a:effectLst/>
                        <a:latin typeface="Calibri" charset="0"/>
                        <a:ea typeface="Calibri" charset="0"/>
                        <a:cs typeface="Times New Roman"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spcAft>
                          <a:spcPts val="0"/>
                        </a:spcAft>
                      </a:pPr>
                      <a:r>
                        <a:rPr lang="en-US" sz="900" b="1" i="0" dirty="0">
                          <a:effectLst/>
                          <a:latin typeface="Calibri" charset="0"/>
                          <a:ea typeface="Calibri" charset="0"/>
                          <a:cs typeface="Times New Roman" charset="0"/>
                        </a:rPr>
                        <a:t> </a:t>
                      </a:r>
                      <a:endParaRPr lang="en-US" sz="900" i="0" dirty="0">
                        <a:effectLst/>
                        <a:latin typeface="Calibri" charset="0"/>
                        <a:ea typeface="Calibri" charset="0"/>
                        <a:cs typeface="Times New Roman"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17525">
                <a:tc>
                  <a:txBody>
                    <a:bodyPr/>
                    <a:lstStyle/>
                    <a:p>
                      <a:pPr>
                        <a:spcAft>
                          <a:spcPts val="0"/>
                        </a:spcAft>
                      </a:pPr>
                      <a:r>
                        <a:rPr lang="en-US" sz="1000" b="1" i="0" dirty="0">
                          <a:effectLst/>
                          <a:latin typeface="Calibri" charset="0"/>
                          <a:ea typeface="Calibri" charset="0"/>
                          <a:cs typeface="Times New Roman" charset="0"/>
                        </a:rPr>
                        <a:t>Vascular Surgery  Clinical Topic</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b="1" i="0" dirty="0">
                          <a:effectLst/>
                          <a:latin typeface="Calibri" charset="0"/>
                          <a:ea typeface="Calibri" charset="0"/>
                          <a:cs typeface="Times New Roman" charset="0"/>
                        </a:rPr>
                        <a:t>Percent of </a:t>
                      </a:r>
                    </a:p>
                    <a:p>
                      <a:pPr>
                        <a:spcAft>
                          <a:spcPts val="0"/>
                        </a:spcAft>
                      </a:pPr>
                      <a:r>
                        <a:rPr lang="en-US" sz="1000" b="1" i="0" dirty="0">
                          <a:effectLst/>
                          <a:latin typeface="Calibri" charset="0"/>
                          <a:ea typeface="Calibri" charset="0"/>
                          <a:cs typeface="Times New Roman" charset="0"/>
                        </a:rPr>
                        <a:t>Total eConsults (%)</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b="1" i="0" dirty="0">
                          <a:effectLst/>
                          <a:latin typeface="Calibri" charset="0"/>
                          <a:ea typeface="Calibri" charset="0"/>
                          <a:cs typeface="Times New Roman" charset="0"/>
                        </a:rPr>
                        <a:t>#1 Common Question Type (n=447)</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000" b="1" i="0" dirty="0">
                          <a:effectLst/>
                          <a:latin typeface="Calibri" charset="0"/>
                          <a:ea typeface="Calibri" charset="0"/>
                          <a:cs typeface="Times New Roman" charset="0"/>
                        </a:rPr>
                        <a:t>#2 Common Question Type (n=447)</a:t>
                      </a: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7525">
                <a:tc>
                  <a:txBody>
                    <a:bodyPr/>
                    <a:lstStyle/>
                    <a:p>
                      <a:pPr>
                        <a:spcAft>
                          <a:spcPts val="0"/>
                        </a:spcAft>
                      </a:pPr>
                      <a:r>
                        <a:rPr lang="en-US" sz="900" i="0" dirty="0">
                          <a:effectLst/>
                          <a:latin typeface="Calibri" charset="0"/>
                          <a:ea typeface="Calibri" charset="0"/>
                          <a:cs typeface="Times New Roman" charset="0"/>
                        </a:rPr>
                        <a:t>Peripheral Vascular Disease</a:t>
                      </a: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23.9</a:t>
                      </a: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MGMT: of condition/finding</a:t>
                      </a: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MGMT: Referral</a:t>
                      </a:r>
                    </a:p>
                  </a:txBody>
                  <a:tcPr marL="51435" marR="51435" marT="0" marB="0">
                    <a:lnL>
                      <a:noFill/>
                    </a:lnL>
                    <a:lnR>
                      <a:noFill/>
                    </a:lnR>
                    <a:lnT w="12700" cap="flat" cmpd="sng" algn="ctr">
                      <a:solidFill>
                        <a:srgbClr val="000000"/>
                      </a:solidFill>
                      <a:prstDash val="solid"/>
                      <a:round/>
                      <a:headEnd type="none" w="med" len="med"/>
                      <a:tailEnd type="none" w="med" len="med"/>
                    </a:lnT>
                    <a:lnB>
                      <a:noFill/>
                    </a:lnB>
                    <a:solidFill>
                      <a:srgbClr val="C5C3C3"/>
                    </a:solidFill>
                  </a:tcPr>
                </a:tc>
                <a:extLst>
                  <a:ext uri="{0D108BD9-81ED-4DB2-BD59-A6C34878D82A}">
                    <a16:rowId xmlns:a16="http://schemas.microsoft.com/office/drawing/2014/main" val="10002"/>
                  </a:ext>
                </a:extLst>
              </a:tr>
              <a:tr h="317525">
                <a:tc>
                  <a:txBody>
                    <a:bodyPr/>
                    <a:lstStyle/>
                    <a:p>
                      <a:pPr>
                        <a:spcAft>
                          <a:spcPts val="0"/>
                        </a:spcAft>
                      </a:pPr>
                      <a:r>
                        <a:rPr lang="en-US" sz="900" i="0" dirty="0">
                          <a:effectLst/>
                          <a:latin typeface="Calibri" charset="0"/>
                          <a:ea typeface="Calibri" charset="0"/>
                          <a:cs typeface="Times New Roman" charset="0"/>
                        </a:rPr>
                        <a:t>Aortoilliac Aneurysms</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17.5</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MGMT: of condition/finding</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DX: Timing/Monitoring finding</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03"/>
                  </a:ext>
                </a:extLst>
              </a:tr>
              <a:tr h="317525">
                <a:tc>
                  <a:txBody>
                    <a:bodyPr/>
                    <a:lstStyle/>
                    <a:p>
                      <a:pPr>
                        <a:spcAft>
                          <a:spcPts val="0"/>
                        </a:spcAft>
                      </a:pPr>
                      <a:r>
                        <a:rPr lang="en-US" sz="900" i="0" dirty="0">
                          <a:effectLst/>
                          <a:latin typeface="Calibri" charset="0"/>
                          <a:ea typeface="Calibri" charset="0"/>
                          <a:cs typeface="Times New Roman" charset="0"/>
                        </a:rPr>
                        <a:t>Cerebrovascular Disease</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13.3</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MGMT: of condition/finding</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TX: Recommendation for treatment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04"/>
                  </a:ext>
                </a:extLst>
              </a:tr>
              <a:tr h="158762">
                <a:tc>
                  <a:txBody>
                    <a:bodyPr/>
                    <a:lstStyle/>
                    <a:p>
                      <a:pPr>
                        <a:spcAft>
                          <a:spcPts val="0"/>
                        </a:spcAft>
                      </a:pPr>
                      <a:r>
                        <a:rPr lang="en-US" sz="900" i="0" dirty="0">
                          <a:effectLst/>
                          <a:latin typeface="Calibri" charset="0"/>
                          <a:ea typeface="Calibri" charset="0"/>
                          <a:cs typeface="Times New Roman" charset="0"/>
                        </a:rPr>
                        <a:t>Other</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12.8</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05"/>
                  </a:ext>
                </a:extLst>
              </a:tr>
              <a:tr h="158762">
                <a:tc>
                  <a:txBody>
                    <a:bodyPr/>
                    <a:lstStyle/>
                    <a:p>
                      <a:pPr>
                        <a:spcAft>
                          <a:spcPts val="0"/>
                        </a:spcAft>
                      </a:pPr>
                      <a:r>
                        <a:rPr lang="en-US" sz="900" i="0" dirty="0">
                          <a:effectLst/>
                          <a:latin typeface="Calibri" charset="0"/>
                          <a:ea typeface="Calibri" charset="0"/>
                          <a:cs typeface="Times New Roman" charset="0"/>
                        </a:rPr>
                        <a:t>Varicose Veins</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6.9</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06"/>
                  </a:ext>
                </a:extLst>
              </a:tr>
              <a:tr h="158762">
                <a:tc>
                  <a:txBody>
                    <a:bodyPr/>
                    <a:lstStyle/>
                    <a:p>
                      <a:pPr>
                        <a:spcAft>
                          <a:spcPts val="0"/>
                        </a:spcAft>
                      </a:pPr>
                      <a:r>
                        <a:rPr lang="en-US" sz="900" i="0" dirty="0">
                          <a:effectLst/>
                          <a:latin typeface="Calibri" charset="0"/>
                          <a:ea typeface="Calibri" charset="0"/>
                          <a:cs typeface="Times New Roman" charset="0"/>
                        </a:rPr>
                        <a:t>Visceral Aneurysms</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6.7</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07"/>
                  </a:ext>
                </a:extLst>
              </a:tr>
              <a:tr h="158762">
                <a:tc>
                  <a:txBody>
                    <a:bodyPr/>
                    <a:lstStyle/>
                    <a:p>
                      <a:pPr>
                        <a:spcAft>
                          <a:spcPts val="0"/>
                        </a:spcAft>
                      </a:pPr>
                      <a:r>
                        <a:rPr lang="en-US" sz="900" i="0" dirty="0">
                          <a:effectLst/>
                          <a:latin typeface="Calibri" charset="0"/>
                          <a:ea typeface="Calibri" charset="0"/>
                          <a:cs typeface="Times New Roman" charset="0"/>
                        </a:rPr>
                        <a:t>Wrong Specialty</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5</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08"/>
                  </a:ext>
                </a:extLst>
              </a:tr>
              <a:tr h="158762">
                <a:tc>
                  <a:txBody>
                    <a:bodyPr/>
                    <a:lstStyle/>
                    <a:p>
                      <a:pPr>
                        <a:spcAft>
                          <a:spcPts val="0"/>
                        </a:spcAft>
                      </a:pPr>
                      <a:r>
                        <a:rPr lang="en-US" sz="900" i="0" dirty="0">
                          <a:effectLst/>
                          <a:latin typeface="Calibri" charset="0"/>
                          <a:ea typeface="Calibri" charset="0"/>
                          <a:cs typeface="Times New Roman" charset="0"/>
                        </a:rPr>
                        <a:t>Edema</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4.4</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09"/>
                  </a:ext>
                </a:extLst>
              </a:tr>
              <a:tr h="158762">
                <a:tc>
                  <a:txBody>
                    <a:bodyPr/>
                    <a:lstStyle/>
                    <a:p>
                      <a:pPr>
                        <a:spcAft>
                          <a:spcPts val="0"/>
                        </a:spcAft>
                      </a:pPr>
                      <a:r>
                        <a:rPr lang="en-US" sz="900" i="0" dirty="0">
                          <a:effectLst/>
                          <a:latin typeface="Calibri" charset="0"/>
                          <a:ea typeface="Calibri" charset="0"/>
                          <a:cs typeface="Times New Roman" charset="0"/>
                        </a:rPr>
                        <a:t>Raynaud’s</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3.3</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10"/>
                  </a:ext>
                </a:extLst>
              </a:tr>
              <a:tr h="158762">
                <a:tc>
                  <a:txBody>
                    <a:bodyPr/>
                    <a:lstStyle/>
                    <a:p>
                      <a:pPr>
                        <a:spcAft>
                          <a:spcPts val="0"/>
                        </a:spcAft>
                      </a:pPr>
                      <a:r>
                        <a:rPr lang="en-US" sz="900" i="0" dirty="0">
                          <a:effectLst/>
                          <a:latin typeface="Calibri" charset="0"/>
                          <a:ea typeface="Calibri" charset="0"/>
                          <a:cs typeface="Times New Roman" charset="0"/>
                        </a:rPr>
                        <a:t>Thoracic Outlet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2.2</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11"/>
                  </a:ext>
                </a:extLst>
              </a:tr>
              <a:tr h="158762">
                <a:tc>
                  <a:txBody>
                    <a:bodyPr/>
                    <a:lstStyle/>
                    <a:p>
                      <a:pPr>
                        <a:spcAft>
                          <a:spcPts val="0"/>
                        </a:spcAft>
                      </a:pPr>
                      <a:r>
                        <a:rPr lang="en-US" sz="900" i="0" dirty="0">
                          <a:effectLst/>
                          <a:latin typeface="Calibri" charset="0"/>
                          <a:ea typeface="Calibri" charset="0"/>
                          <a:cs typeface="Times New Roman" charset="0"/>
                        </a:rPr>
                        <a:t>Mesenteric Ischemia</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1.7</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12"/>
                  </a:ext>
                </a:extLst>
              </a:tr>
              <a:tr h="158762">
                <a:tc>
                  <a:txBody>
                    <a:bodyPr/>
                    <a:lstStyle/>
                    <a:p>
                      <a:pPr>
                        <a:spcAft>
                          <a:spcPts val="0"/>
                        </a:spcAft>
                      </a:pPr>
                      <a:r>
                        <a:rPr lang="en-US" sz="900" i="0" dirty="0">
                          <a:effectLst/>
                          <a:latin typeface="Calibri" charset="0"/>
                          <a:ea typeface="Calibri" charset="0"/>
                          <a:cs typeface="Times New Roman" charset="0"/>
                        </a:rPr>
                        <a:t>Popliteal Aneurysms</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1.1</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FFFFFF"/>
                    </a:solidFill>
                  </a:tcPr>
                </a:tc>
                <a:extLst>
                  <a:ext uri="{0D108BD9-81ED-4DB2-BD59-A6C34878D82A}">
                    <a16:rowId xmlns:a16="http://schemas.microsoft.com/office/drawing/2014/main" val="10013"/>
                  </a:ext>
                </a:extLst>
              </a:tr>
              <a:tr h="158762">
                <a:tc>
                  <a:txBody>
                    <a:bodyPr/>
                    <a:lstStyle/>
                    <a:p>
                      <a:pPr>
                        <a:spcAft>
                          <a:spcPts val="0"/>
                        </a:spcAft>
                      </a:pPr>
                      <a:r>
                        <a:rPr lang="en-US" sz="900" i="0" dirty="0">
                          <a:effectLst/>
                          <a:latin typeface="Calibri" charset="0"/>
                          <a:ea typeface="Calibri" charset="0"/>
                          <a:cs typeface="Times New Roman" charset="0"/>
                        </a:rPr>
                        <a:t>Ulcers</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0.8</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a:noFill/>
                    </a:lnB>
                    <a:solidFill>
                      <a:srgbClr val="C5C3C3"/>
                    </a:solidFill>
                  </a:tcPr>
                </a:tc>
                <a:extLst>
                  <a:ext uri="{0D108BD9-81ED-4DB2-BD59-A6C34878D82A}">
                    <a16:rowId xmlns:a16="http://schemas.microsoft.com/office/drawing/2014/main" val="10014"/>
                  </a:ext>
                </a:extLst>
              </a:tr>
              <a:tr h="158762">
                <a:tc>
                  <a:txBody>
                    <a:bodyPr/>
                    <a:lstStyle/>
                    <a:p>
                      <a:pPr>
                        <a:spcAft>
                          <a:spcPts val="0"/>
                        </a:spcAft>
                      </a:pPr>
                      <a:r>
                        <a:rPr lang="en-US" sz="900" i="0" dirty="0">
                          <a:effectLst/>
                          <a:latin typeface="Calibri" charset="0"/>
                          <a:ea typeface="Calibri" charset="0"/>
                          <a:cs typeface="Times New Roman" charset="0"/>
                        </a:rPr>
                        <a:t>Phlebitis</a:t>
                      </a: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900" i="0" dirty="0">
                          <a:effectLst/>
                          <a:latin typeface="Calibri" charset="0"/>
                          <a:ea typeface="Calibri" charset="0"/>
                          <a:cs typeface="Times New Roman" charset="0"/>
                        </a:rPr>
                        <a:t>0.3</a:t>
                      </a: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900" i="0" dirty="0">
                          <a:effectLst/>
                          <a:latin typeface="Calibri" charset="0"/>
                          <a:ea typeface="Calibri" charset="0"/>
                          <a:cs typeface="Times New Roman" charset="0"/>
                        </a:rPr>
                        <a:t>-</a:t>
                      </a:r>
                    </a:p>
                  </a:txBody>
                  <a:tcPr marL="51435" marR="5143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17" name="TextBox 16"/>
          <p:cNvSpPr txBox="1"/>
          <p:nvPr/>
        </p:nvSpPr>
        <p:spPr>
          <a:xfrm>
            <a:off x="64164" y="921962"/>
            <a:ext cx="3441036" cy="276999"/>
          </a:xfrm>
          <a:prstGeom prst="rect">
            <a:avLst/>
          </a:prstGeom>
          <a:noFill/>
        </p:spPr>
        <p:txBody>
          <a:bodyPr wrap="square" rtlCol="0">
            <a:spAutoFit/>
          </a:bodyPr>
          <a:lstStyle/>
          <a:p>
            <a:r>
              <a:rPr lang="en-US" sz="1200" b="1" dirty="0">
                <a:latin typeface="Calibri" charset="0"/>
                <a:ea typeface="Calibri" charset="0"/>
                <a:cs typeface="Calibri" charset="0"/>
              </a:rPr>
              <a:t>Proportion of eConsult Questions by Question Type</a:t>
            </a:r>
          </a:p>
        </p:txBody>
      </p:sp>
      <p:pic>
        <p:nvPicPr>
          <p:cNvPr id="9" name="Picture 8"/>
          <p:cNvPicPr>
            <a:picLocks noChangeAspect="1"/>
          </p:cNvPicPr>
          <p:nvPr/>
        </p:nvPicPr>
        <p:blipFill>
          <a:blip r:embed="rId3"/>
          <a:stretch>
            <a:fillRect/>
          </a:stretch>
        </p:blipFill>
        <p:spPr>
          <a:xfrm>
            <a:off x="6456850" y="4428766"/>
            <a:ext cx="2524688" cy="62768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407109583"/>
              </p:ext>
            </p:extLst>
          </p:nvPr>
        </p:nvGraphicFramePr>
        <p:xfrm>
          <a:off x="-996746" y="1207103"/>
          <a:ext cx="5505452" cy="3175243"/>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3376942" y="2100525"/>
            <a:ext cx="165547" cy="157738"/>
          </a:xfrm>
          <a:prstGeom prst="rect">
            <a:avLst/>
          </a:prstGeom>
        </p:spPr>
      </p:pic>
      <p:sp>
        <p:nvSpPr>
          <p:cNvPr id="23" name="TextBox 22"/>
          <p:cNvSpPr txBox="1"/>
          <p:nvPr/>
        </p:nvSpPr>
        <p:spPr>
          <a:xfrm>
            <a:off x="3480949" y="923438"/>
            <a:ext cx="5300685" cy="461665"/>
          </a:xfrm>
          <a:prstGeom prst="rect">
            <a:avLst/>
          </a:prstGeom>
          <a:noFill/>
        </p:spPr>
        <p:txBody>
          <a:bodyPr wrap="square" rtlCol="0">
            <a:spAutoFit/>
          </a:bodyPr>
          <a:lstStyle/>
          <a:p>
            <a:r>
              <a:rPr lang="en-US" sz="1200" b="1" dirty="0">
                <a:latin typeface="Calibri" charset="0"/>
                <a:ea typeface="Calibri" charset="0"/>
                <a:cs typeface="Times New Roman" charset="0"/>
              </a:rPr>
              <a:t>Clinical Content Area and Specific Question Type of Vascular Surgery eConsults</a:t>
            </a:r>
          </a:p>
          <a:p>
            <a:endParaRPr lang="en-US" sz="1100" b="1" dirty="0"/>
          </a:p>
        </p:txBody>
      </p:sp>
    </p:spTree>
    <p:extLst>
      <p:ext uri="{BB962C8B-B14F-4D97-AF65-F5344CB8AC3E}">
        <p14:creationId xmlns:p14="http://schemas.microsoft.com/office/powerpoint/2010/main" val="1450983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Content Placeholder 4"/>
          <p:cNvSpPr txBox="1">
            <a:spLocks noGrp="1"/>
          </p:cNvSpPr>
          <p:nvPr>
            <p:ph idx="1"/>
          </p:nvPr>
        </p:nvSpPr>
        <p:spPr>
          <a:xfrm>
            <a:off x="318040" y="960544"/>
            <a:ext cx="8507920" cy="3601931"/>
          </a:xfrm>
          <a:prstGeom prst="rect">
            <a:avLst/>
          </a:prstGeom>
          <a:noFill/>
          <a:ln>
            <a:noFill/>
          </a:ln>
        </p:spPr>
        <p:txBody>
          <a:bodyPr wrap="square" numCol="2" rtlCol="0">
            <a:noAutofit/>
          </a:bodyPr>
          <a:lstStyle/>
          <a:p>
            <a:pPr marL="0" indent="0">
              <a:buNone/>
            </a:pPr>
            <a:r>
              <a:rPr lang="en-US" b="1" u="sng" dirty="0"/>
              <a:t>Overall</a:t>
            </a:r>
          </a:p>
          <a:p>
            <a:r>
              <a:rPr lang="en-US" dirty="0"/>
              <a:t>Rapid growth and acceptance</a:t>
            </a:r>
          </a:p>
          <a:p>
            <a:r>
              <a:rPr lang="en-US" dirty="0"/>
              <a:t>Valuable service, well received by PCPs</a:t>
            </a:r>
          </a:p>
          <a:p>
            <a:r>
              <a:rPr lang="en-US" dirty="0"/>
              <a:t>Avoids unnecessary referrals and saves $$</a:t>
            </a:r>
          </a:p>
          <a:p>
            <a:r>
              <a:rPr lang="en-US" dirty="0"/>
              <a:t>Guides patient management</a:t>
            </a:r>
          </a:p>
          <a:p>
            <a:pPr marL="0" indent="0">
              <a:buNone/>
            </a:pPr>
            <a:endParaRPr lang="en-US" dirty="0"/>
          </a:p>
          <a:p>
            <a:pPr marL="0" indent="0">
              <a:buNone/>
            </a:pPr>
            <a:r>
              <a:rPr lang="en-US" b="1" u="sng" dirty="0"/>
              <a:t>Educational Benefit</a:t>
            </a:r>
          </a:p>
          <a:p>
            <a:r>
              <a:rPr lang="en-US" dirty="0"/>
              <a:t>Designing future CME and medical school curricula to enhance education in identified areas</a:t>
            </a:r>
          </a:p>
          <a:p>
            <a:pPr marL="225023" lvl="1" indent="0">
              <a:buNone/>
            </a:pPr>
            <a:r>
              <a:rPr lang="en-US" b="1" u="sng" dirty="0"/>
              <a:t>Benefit to Patients</a:t>
            </a:r>
          </a:p>
          <a:p>
            <a:pPr lvl="1">
              <a:buFont typeface="Arial" panose="020B0604020202020204" pitchFamily="34" charset="0"/>
              <a:buChar char="•"/>
            </a:pPr>
            <a:r>
              <a:rPr lang="en-US" dirty="0"/>
              <a:t>Shorter wait times</a:t>
            </a:r>
          </a:p>
          <a:p>
            <a:pPr lvl="1">
              <a:buFont typeface="Arial" panose="020B0604020202020204" pitchFamily="34" charset="0"/>
              <a:buChar char="•"/>
            </a:pPr>
            <a:r>
              <a:rPr lang="en-US" dirty="0"/>
              <a:t>Directed care </a:t>
            </a:r>
          </a:p>
          <a:p>
            <a:pPr lvl="1">
              <a:buFont typeface="Arial" panose="020B0604020202020204" pitchFamily="34" charset="0"/>
              <a:buChar char="•"/>
            </a:pPr>
            <a:r>
              <a:rPr lang="en-US" dirty="0"/>
              <a:t>Saves patient + caregiver time off work</a:t>
            </a:r>
          </a:p>
          <a:p>
            <a:pPr lvl="1">
              <a:buFont typeface="Arial" panose="020B0604020202020204" pitchFamily="34" charset="0"/>
              <a:buChar char="•"/>
            </a:pPr>
            <a:r>
              <a:rPr lang="en-US" dirty="0"/>
              <a:t>Decreases travel expenses, impact on environment</a:t>
            </a:r>
          </a:p>
        </p:txBody>
      </p:sp>
      <p:pic>
        <p:nvPicPr>
          <p:cNvPr id="6" name="Picture 5"/>
          <p:cNvPicPr>
            <a:picLocks noChangeAspect="1"/>
          </p:cNvPicPr>
          <p:nvPr/>
        </p:nvPicPr>
        <p:blipFill>
          <a:blip r:embed="rId3"/>
          <a:stretch>
            <a:fillRect/>
          </a:stretch>
        </p:blipFill>
        <p:spPr>
          <a:xfrm>
            <a:off x="6456850" y="4428766"/>
            <a:ext cx="2524688" cy="627685"/>
          </a:xfrm>
          <a:prstGeom prst="rect">
            <a:avLst/>
          </a:prstGeom>
        </p:spPr>
      </p:pic>
    </p:spTree>
    <p:extLst>
      <p:ext uri="{BB962C8B-B14F-4D97-AF65-F5344CB8AC3E}">
        <p14:creationId xmlns:p14="http://schemas.microsoft.com/office/powerpoint/2010/main" val="163378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9EB8-5944-4A47-9721-2215E671BFA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338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Information and Contacts</a:t>
            </a:r>
          </a:p>
        </p:txBody>
      </p:sp>
      <p:sp>
        <p:nvSpPr>
          <p:cNvPr id="3" name="Content Placeholder 2"/>
          <p:cNvSpPr>
            <a:spLocks noGrp="1"/>
          </p:cNvSpPr>
          <p:nvPr>
            <p:ph idx="1"/>
          </p:nvPr>
        </p:nvSpPr>
        <p:spPr/>
        <p:txBody>
          <a:bodyPr>
            <a:normAutofit/>
          </a:bodyPr>
          <a:lstStyle/>
          <a:p>
            <a:r>
              <a:rPr lang="en-US" dirty="0"/>
              <a:t>For more information about the eConsult, please visit the Ontario eConsult Program website at </a:t>
            </a:r>
            <a:r>
              <a:rPr lang="en-US" u="sng" dirty="0">
                <a:hlinkClick r:id="rId3"/>
              </a:rPr>
              <a:t>www.eConsultOntario.ca</a:t>
            </a:r>
            <a:endParaRPr lang="en-US" dirty="0"/>
          </a:p>
          <a:p>
            <a:r>
              <a:rPr lang="en-CA" dirty="0"/>
              <a:t>For questions about eConsult, please contact Dr. Clare Liddy at Cliddy@uottawa.ca</a:t>
            </a:r>
          </a:p>
        </p:txBody>
      </p:sp>
      <p:sp>
        <p:nvSpPr>
          <p:cNvPr id="5" name="Footer Placeholder 4">
            <a:extLst>
              <a:ext uri="{FF2B5EF4-FFF2-40B4-BE49-F238E27FC236}">
                <a16:creationId xmlns:a16="http://schemas.microsoft.com/office/drawing/2014/main" id="{E4A61A48-E2E2-D344-8B32-41ACD901B96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52710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4CD204-D2A1-E241-802A-1B72B985AE1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48442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ECB800E-1189-4E32-A42C-5702CAFE6340}"/>
              </a:ext>
            </a:extLst>
          </p:cNvPr>
          <p:cNvSpPr txBox="1"/>
          <p:nvPr/>
        </p:nvSpPr>
        <p:spPr>
          <a:xfrm>
            <a:off x="476007" y="1136784"/>
            <a:ext cx="5045835" cy="3657600"/>
          </a:xfrm>
          <a:prstGeom prst="rect">
            <a:avLst/>
          </a:prstGeom>
          <a:solidFill>
            <a:schemeClr val="bg1"/>
          </a:solidFill>
          <a:ln w="38100">
            <a:solidFill>
              <a:schemeClr val="accent1"/>
            </a:solidFill>
          </a:ln>
        </p:spPr>
        <p:txBody>
          <a:bodyPr wrap="square" rtlCol="0">
            <a:spAutoFit/>
          </a:bodyPr>
          <a:lstStyle/>
          <a:p>
            <a:pPr defTabSz="685800">
              <a:defRPr/>
            </a:pPr>
            <a:r>
              <a:rPr lang="en-US" sz="1013" dirty="0">
                <a:solidFill>
                  <a:srgbClr val="4C5C60"/>
                </a:solidFill>
                <a:latin typeface="Calibri"/>
              </a:rPr>
              <a:t>       </a:t>
            </a:r>
          </a:p>
          <a:p>
            <a:pPr defTabSz="685800">
              <a:defRPr/>
            </a:pPr>
            <a:r>
              <a:rPr lang="en-US" sz="1013" dirty="0">
                <a:solidFill>
                  <a:srgbClr val="4C5C60"/>
                </a:solidFill>
                <a:latin typeface="Calibri"/>
              </a:rPr>
              <a:t>        </a:t>
            </a:r>
            <a:endParaRPr lang="en-US" sz="1013" b="1"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a:p>
            <a:pPr defTabSz="685800">
              <a:defRPr/>
            </a:pPr>
            <a:endParaRPr lang="en-US" sz="1013" dirty="0">
              <a:solidFill>
                <a:srgbClr val="4C5C60"/>
              </a:solidFill>
              <a:latin typeface="Calibri"/>
            </a:endParaRPr>
          </a:p>
        </p:txBody>
      </p:sp>
      <p:sp>
        <p:nvSpPr>
          <p:cNvPr id="6" name="TextBox 5">
            <a:extLst>
              <a:ext uri="{FF2B5EF4-FFF2-40B4-BE49-F238E27FC236}">
                <a16:creationId xmlns:a16="http://schemas.microsoft.com/office/drawing/2014/main" id="{08747D8D-DFED-46CE-B91C-9A28A6B73B3C}"/>
              </a:ext>
            </a:extLst>
          </p:cNvPr>
          <p:cNvSpPr txBox="1"/>
          <p:nvPr/>
        </p:nvSpPr>
        <p:spPr>
          <a:xfrm>
            <a:off x="1478990" y="2129910"/>
            <a:ext cx="3833699" cy="938719"/>
          </a:xfrm>
          <a:prstGeom prst="rect">
            <a:avLst/>
          </a:prstGeom>
          <a:noFill/>
        </p:spPr>
        <p:txBody>
          <a:bodyPr wrap="square" rtlCol="0">
            <a:spAutoFit/>
          </a:bodyPr>
          <a:lstStyle/>
          <a:p>
            <a:pPr defTabSz="685800">
              <a:defRPr/>
            </a:pPr>
            <a:r>
              <a:rPr lang="en-US" sz="1100" b="1" dirty="0">
                <a:solidFill>
                  <a:srgbClr val="202020"/>
                </a:solidFill>
                <a:latin typeface="Calibri"/>
              </a:rPr>
              <a:t>Greg Buchert, MD, MPH</a:t>
            </a:r>
          </a:p>
          <a:p>
            <a:pPr defTabSz="685800">
              <a:defRPr/>
            </a:pPr>
            <a:r>
              <a:rPr lang="en-US" sz="1100" dirty="0">
                <a:solidFill>
                  <a:srgbClr val="202020"/>
                </a:solidFill>
                <a:latin typeface="Calibri"/>
              </a:rPr>
              <a:t>CEO, GSB Health Management Solutions</a:t>
            </a:r>
          </a:p>
          <a:p>
            <a:pPr defTabSz="685800">
              <a:defRPr/>
            </a:pPr>
            <a:r>
              <a:rPr lang="en-US" sz="1100" dirty="0">
                <a:solidFill>
                  <a:srgbClr val="202020"/>
                </a:solidFill>
                <a:latin typeface="Calibri"/>
              </a:rPr>
              <a:t>Former CEO and President, </a:t>
            </a:r>
            <a:br>
              <a:rPr lang="en-US" sz="1100" dirty="0">
                <a:solidFill>
                  <a:srgbClr val="202020"/>
                </a:solidFill>
                <a:latin typeface="Calibri"/>
              </a:rPr>
            </a:br>
            <a:r>
              <a:rPr lang="en-US" sz="1100" dirty="0">
                <a:solidFill>
                  <a:srgbClr val="202020"/>
                </a:solidFill>
                <a:latin typeface="Calibri"/>
              </a:rPr>
              <a:t>Blue Shield of California's Promise Health Plan </a:t>
            </a:r>
          </a:p>
          <a:p>
            <a:pPr defTabSz="685800">
              <a:defRPr/>
            </a:pPr>
            <a:r>
              <a:rPr lang="en-US" sz="1100" dirty="0">
                <a:solidFill>
                  <a:srgbClr val="202020"/>
                </a:solidFill>
                <a:latin typeface="Calibri"/>
              </a:rPr>
              <a:t>and Centene's California Health and Wellness Plan</a:t>
            </a:r>
            <a:endParaRPr lang="en-US" sz="1100" dirty="0">
              <a:solidFill>
                <a:srgbClr val="4C5C60"/>
              </a:solidFill>
              <a:latin typeface="Calibri"/>
            </a:endParaRPr>
          </a:p>
        </p:txBody>
      </p:sp>
      <p:sp>
        <p:nvSpPr>
          <p:cNvPr id="7" name="TextBox 6">
            <a:extLst>
              <a:ext uri="{FF2B5EF4-FFF2-40B4-BE49-F238E27FC236}">
                <a16:creationId xmlns:a16="http://schemas.microsoft.com/office/drawing/2014/main" id="{9210389E-3D27-43B5-844C-62F9BAD0B609}"/>
              </a:ext>
            </a:extLst>
          </p:cNvPr>
          <p:cNvSpPr txBox="1"/>
          <p:nvPr/>
        </p:nvSpPr>
        <p:spPr>
          <a:xfrm>
            <a:off x="1478990" y="3211435"/>
            <a:ext cx="3098072" cy="600164"/>
          </a:xfrm>
          <a:prstGeom prst="rect">
            <a:avLst/>
          </a:prstGeom>
          <a:noFill/>
        </p:spPr>
        <p:txBody>
          <a:bodyPr wrap="square" rtlCol="0">
            <a:spAutoFit/>
          </a:bodyPr>
          <a:lstStyle/>
          <a:p>
            <a:pPr defTabSz="685800">
              <a:defRPr/>
            </a:pPr>
            <a:r>
              <a:rPr lang="en-US" sz="1100" b="1" dirty="0">
                <a:solidFill>
                  <a:srgbClr val="202020"/>
                </a:solidFill>
                <a:latin typeface="Calibri"/>
              </a:rPr>
              <a:t>Paul Giboney, MD</a:t>
            </a:r>
          </a:p>
          <a:p>
            <a:pPr defTabSz="685800">
              <a:defRPr/>
            </a:pPr>
            <a:r>
              <a:rPr lang="en-US" sz="1100" dirty="0">
                <a:solidFill>
                  <a:srgbClr val="202020"/>
                </a:solidFill>
                <a:latin typeface="Calibri"/>
              </a:rPr>
              <a:t>Associate Chief Medical Officer</a:t>
            </a:r>
          </a:p>
          <a:p>
            <a:pPr defTabSz="685800">
              <a:defRPr/>
            </a:pPr>
            <a:r>
              <a:rPr lang="en-US" sz="1100" dirty="0">
                <a:solidFill>
                  <a:srgbClr val="202020"/>
                </a:solidFill>
                <a:latin typeface="Calibri"/>
              </a:rPr>
              <a:t>LA County Department of Health Services</a:t>
            </a:r>
            <a:endParaRPr lang="en-US" sz="1100" dirty="0">
              <a:solidFill>
                <a:srgbClr val="4C5C60"/>
              </a:solidFill>
              <a:latin typeface="Calibri"/>
            </a:endParaRPr>
          </a:p>
        </p:txBody>
      </p:sp>
      <p:sp>
        <p:nvSpPr>
          <p:cNvPr id="8" name="TextBox 7">
            <a:extLst>
              <a:ext uri="{FF2B5EF4-FFF2-40B4-BE49-F238E27FC236}">
                <a16:creationId xmlns:a16="http://schemas.microsoft.com/office/drawing/2014/main" id="{9CA8E9EE-9DC8-4A9B-9175-551649AC7C5F}"/>
              </a:ext>
            </a:extLst>
          </p:cNvPr>
          <p:cNvSpPr txBox="1"/>
          <p:nvPr/>
        </p:nvSpPr>
        <p:spPr>
          <a:xfrm>
            <a:off x="1478990" y="3954404"/>
            <a:ext cx="3954791" cy="600164"/>
          </a:xfrm>
          <a:prstGeom prst="rect">
            <a:avLst/>
          </a:prstGeom>
          <a:noFill/>
        </p:spPr>
        <p:txBody>
          <a:bodyPr wrap="square" rtlCol="0">
            <a:spAutoFit/>
          </a:bodyPr>
          <a:lstStyle/>
          <a:p>
            <a:pPr defTabSz="685800">
              <a:defRPr/>
            </a:pPr>
            <a:r>
              <a:rPr lang="en-US" sz="1100" b="1" dirty="0">
                <a:solidFill>
                  <a:srgbClr val="202020"/>
                </a:solidFill>
                <a:latin typeface="Calibri"/>
              </a:rPr>
              <a:t>Delphine Tuot, MDCM, MAS </a:t>
            </a:r>
          </a:p>
          <a:p>
            <a:pPr defTabSz="685800">
              <a:defRPr/>
            </a:pPr>
            <a:r>
              <a:rPr lang="en-US" sz="1100" dirty="0">
                <a:solidFill>
                  <a:srgbClr val="202020"/>
                </a:solidFill>
                <a:latin typeface="Calibri"/>
              </a:rPr>
              <a:t>Zuckerberg SF General, Associate Professor in Residence</a:t>
            </a:r>
          </a:p>
          <a:p>
            <a:pPr defTabSz="685800">
              <a:defRPr/>
            </a:pPr>
            <a:r>
              <a:rPr lang="en-US" sz="1100" dirty="0">
                <a:solidFill>
                  <a:srgbClr val="202020"/>
                </a:solidFill>
                <a:latin typeface="Calibri"/>
              </a:rPr>
              <a:t>Center for Vulnerable Populations, ZSFG </a:t>
            </a:r>
            <a:endParaRPr lang="en-US" sz="1100" dirty="0">
              <a:solidFill>
                <a:srgbClr val="4C5C60"/>
              </a:solidFill>
              <a:latin typeface="Calibri"/>
            </a:endParaRPr>
          </a:p>
        </p:txBody>
      </p:sp>
      <p:sp>
        <p:nvSpPr>
          <p:cNvPr id="17" name="Title 1">
            <a:extLst>
              <a:ext uri="{FF2B5EF4-FFF2-40B4-BE49-F238E27FC236}">
                <a16:creationId xmlns:a16="http://schemas.microsoft.com/office/drawing/2014/main" id="{4A6E7E4F-6AF6-4A3C-8CD5-30F56B17A0BC}"/>
              </a:ext>
            </a:extLst>
          </p:cNvPr>
          <p:cNvSpPr txBox="1">
            <a:spLocks/>
          </p:cNvSpPr>
          <p:nvPr/>
        </p:nvSpPr>
        <p:spPr>
          <a:xfrm>
            <a:off x="417437" y="387049"/>
            <a:ext cx="6955947" cy="56390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n-lt"/>
                <a:ea typeface="+mj-ea"/>
                <a:cs typeface="+mj-cs"/>
              </a:defRPr>
            </a:lvl1pPr>
          </a:lstStyle>
          <a:p>
            <a:pPr algn="l" defTabSz="685800">
              <a:defRPr/>
            </a:pPr>
            <a:r>
              <a:rPr lang="en-US" sz="2400" dirty="0">
                <a:solidFill>
                  <a:srgbClr val="4C5C60"/>
                </a:solidFill>
                <a:latin typeface="Calibri"/>
              </a:rPr>
              <a:t>Clinical Advisor Perspectives on </a:t>
            </a:r>
            <a:br>
              <a:rPr lang="en-US" sz="2400" dirty="0">
                <a:solidFill>
                  <a:srgbClr val="4C5C60"/>
                </a:solidFill>
                <a:latin typeface="Calibri"/>
              </a:rPr>
            </a:br>
            <a:r>
              <a:rPr lang="en-US" sz="2400" dirty="0">
                <a:solidFill>
                  <a:srgbClr val="4C5C60"/>
                </a:solidFill>
                <a:latin typeface="Calibri"/>
              </a:rPr>
              <a:t>Primary Care Provider Engagement</a:t>
            </a:r>
          </a:p>
        </p:txBody>
      </p:sp>
      <p:pic>
        <p:nvPicPr>
          <p:cNvPr id="4" name="Picture 3" descr="A picture containing logo&#10;&#10;Description automatically generated">
            <a:extLst>
              <a:ext uri="{FF2B5EF4-FFF2-40B4-BE49-F238E27FC236}">
                <a16:creationId xmlns:a16="http://schemas.microsoft.com/office/drawing/2014/main" id="{7D07A7F2-10BD-45EC-A304-D825E625AD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1317" y="380905"/>
            <a:ext cx="1828804" cy="416053"/>
          </a:xfrm>
          <a:prstGeom prst="rect">
            <a:avLst/>
          </a:prstGeom>
        </p:spPr>
      </p:pic>
      <p:pic>
        <p:nvPicPr>
          <p:cNvPr id="1026" name="Picture 2">
            <a:extLst>
              <a:ext uri="{FF2B5EF4-FFF2-40B4-BE49-F238E27FC236}">
                <a16:creationId xmlns:a16="http://schemas.microsoft.com/office/drawing/2014/main" id="{D917BECF-812F-4533-84D9-07454BA3D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77" y="2216892"/>
            <a:ext cx="771364" cy="771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35AE42C-D135-4D6A-8A37-F780D15A5CC1}"/>
              </a:ext>
            </a:extLst>
          </p:cNvPr>
          <p:cNvPicPr>
            <a:picLocks noChangeAspect="1"/>
          </p:cNvPicPr>
          <p:nvPr/>
        </p:nvPicPr>
        <p:blipFill>
          <a:blip r:embed="rId5"/>
          <a:stretch>
            <a:fillRect/>
          </a:stretch>
        </p:blipFill>
        <p:spPr>
          <a:xfrm>
            <a:off x="612478" y="3923399"/>
            <a:ext cx="771364" cy="771364"/>
          </a:xfrm>
          <a:prstGeom prst="rect">
            <a:avLst/>
          </a:prstGeom>
        </p:spPr>
      </p:pic>
      <p:pic>
        <p:nvPicPr>
          <p:cNvPr id="12" name="Picture 11">
            <a:extLst>
              <a:ext uri="{FF2B5EF4-FFF2-40B4-BE49-F238E27FC236}">
                <a16:creationId xmlns:a16="http://schemas.microsoft.com/office/drawing/2014/main" id="{01B61C53-180B-4A2B-9E7A-4D45EB3BC12E}"/>
              </a:ext>
            </a:extLst>
          </p:cNvPr>
          <p:cNvPicPr>
            <a:picLocks noChangeAspect="1"/>
          </p:cNvPicPr>
          <p:nvPr/>
        </p:nvPicPr>
        <p:blipFill>
          <a:blip r:embed="rId6"/>
          <a:stretch>
            <a:fillRect/>
          </a:stretch>
        </p:blipFill>
        <p:spPr>
          <a:xfrm>
            <a:off x="612477" y="3070145"/>
            <a:ext cx="771364" cy="771364"/>
          </a:xfrm>
          <a:prstGeom prst="rect">
            <a:avLst/>
          </a:prstGeom>
        </p:spPr>
      </p:pic>
      <p:sp>
        <p:nvSpPr>
          <p:cNvPr id="11" name="TextBox 10">
            <a:extLst>
              <a:ext uri="{FF2B5EF4-FFF2-40B4-BE49-F238E27FC236}">
                <a16:creationId xmlns:a16="http://schemas.microsoft.com/office/drawing/2014/main" id="{281BAE50-EE69-4C1D-ADAF-19F12FCEB326}"/>
              </a:ext>
            </a:extLst>
          </p:cNvPr>
          <p:cNvSpPr txBox="1"/>
          <p:nvPr/>
        </p:nvSpPr>
        <p:spPr>
          <a:xfrm>
            <a:off x="1520312" y="1386940"/>
            <a:ext cx="3098072" cy="600164"/>
          </a:xfrm>
          <a:prstGeom prst="rect">
            <a:avLst/>
          </a:prstGeom>
          <a:noFill/>
        </p:spPr>
        <p:txBody>
          <a:bodyPr wrap="square" rtlCol="0">
            <a:spAutoFit/>
          </a:bodyPr>
          <a:lstStyle/>
          <a:p>
            <a:pPr defTabSz="685800">
              <a:defRPr/>
            </a:pPr>
            <a:r>
              <a:rPr lang="en-US" sz="1100" b="1" dirty="0">
                <a:solidFill>
                  <a:srgbClr val="202020"/>
                </a:solidFill>
                <a:latin typeface="Calibri"/>
              </a:rPr>
              <a:t>Lisa Arfons, MD</a:t>
            </a:r>
          </a:p>
          <a:p>
            <a:pPr defTabSz="685800">
              <a:defRPr/>
            </a:pPr>
            <a:r>
              <a:rPr lang="en-US" sz="1100" dirty="0">
                <a:solidFill>
                  <a:srgbClr val="202020"/>
                </a:solidFill>
                <a:latin typeface="Calibri"/>
              </a:rPr>
              <a:t>Acting Clinical Deputy </a:t>
            </a:r>
          </a:p>
          <a:p>
            <a:pPr defTabSz="685800">
              <a:defRPr/>
            </a:pPr>
            <a:r>
              <a:rPr lang="en-US" sz="1100" dirty="0">
                <a:solidFill>
                  <a:srgbClr val="202020"/>
                </a:solidFill>
                <a:latin typeface="Calibri"/>
              </a:rPr>
              <a:t>Office of Veterans Access to Care, VHA</a:t>
            </a:r>
          </a:p>
        </p:txBody>
      </p:sp>
      <p:pic>
        <p:nvPicPr>
          <p:cNvPr id="2" name="Picture 1">
            <a:extLst>
              <a:ext uri="{FF2B5EF4-FFF2-40B4-BE49-F238E27FC236}">
                <a16:creationId xmlns:a16="http://schemas.microsoft.com/office/drawing/2014/main" id="{14AD328D-BCA1-4438-8D8F-866C0F6F18D6}"/>
              </a:ext>
            </a:extLst>
          </p:cNvPr>
          <p:cNvPicPr>
            <a:picLocks noChangeAspect="1"/>
          </p:cNvPicPr>
          <p:nvPr/>
        </p:nvPicPr>
        <p:blipFill rotWithShape="1">
          <a:blip r:embed="rId7"/>
          <a:srcRect l="19485" r="33497" b="51090"/>
          <a:stretch/>
        </p:blipFill>
        <p:spPr>
          <a:xfrm>
            <a:off x="612478" y="1278087"/>
            <a:ext cx="771363" cy="882991"/>
          </a:xfrm>
          <a:prstGeom prst="rect">
            <a:avLst/>
          </a:prstGeom>
        </p:spPr>
      </p:pic>
    </p:spTree>
    <p:extLst>
      <p:ext uri="{BB962C8B-B14F-4D97-AF65-F5344CB8AC3E}">
        <p14:creationId xmlns:p14="http://schemas.microsoft.com/office/powerpoint/2010/main" val="23981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8B06D5-31DD-4824-A046-605FB85A54CB}"/>
              </a:ext>
            </a:extLst>
          </p:cNvPr>
          <p:cNvSpPr txBox="1"/>
          <p:nvPr/>
        </p:nvSpPr>
        <p:spPr>
          <a:xfrm>
            <a:off x="889358" y="1879993"/>
            <a:ext cx="3067191" cy="2286000"/>
          </a:xfrm>
          <a:prstGeom prst="rect">
            <a:avLst/>
          </a:prstGeom>
          <a:noFill/>
          <a:ln w="19050">
            <a:solidFill>
              <a:srgbClr val="61554B"/>
            </a:solidFill>
          </a:ln>
        </p:spPr>
        <p:txBody>
          <a:bodyPr wrap="square" rtlCol="0">
            <a:spAutoFit/>
          </a:bodyPr>
          <a:lstStyle/>
          <a:p>
            <a:pPr defTabSz="685800"/>
            <a:endParaRPr lang="en-US" sz="1350" dirty="0">
              <a:solidFill>
                <a:srgbClr val="4C5C60"/>
              </a:solidFill>
              <a:latin typeface="Calibri"/>
            </a:endParaRPr>
          </a:p>
        </p:txBody>
      </p:sp>
      <p:sp>
        <p:nvSpPr>
          <p:cNvPr id="3" name="TextBox 2">
            <a:extLst>
              <a:ext uri="{FF2B5EF4-FFF2-40B4-BE49-F238E27FC236}">
                <a16:creationId xmlns:a16="http://schemas.microsoft.com/office/drawing/2014/main" id="{97CD8617-0A27-4DAA-BC0C-B84E144E6E2B}"/>
              </a:ext>
            </a:extLst>
          </p:cNvPr>
          <p:cNvSpPr txBox="1"/>
          <p:nvPr/>
        </p:nvSpPr>
        <p:spPr>
          <a:xfrm>
            <a:off x="4529882" y="1392713"/>
            <a:ext cx="3579215" cy="1547894"/>
          </a:xfrm>
          <a:prstGeom prst="rect">
            <a:avLst/>
          </a:prstGeom>
          <a:noFill/>
          <a:ln w="19050">
            <a:solidFill>
              <a:schemeClr val="bg2">
                <a:lumMod val="75000"/>
              </a:schemeClr>
            </a:solidFill>
          </a:ln>
        </p:spPr>
        <p:txBody>
          <a:bodyPr wrap="square" rtlCol="0">
            <a:spAutoFit/>
          </a:bodyPr>
          <a:lstStyle/>
          <a:p>
            <a:pPr defTabSz="685800"/>
            <a:endParaRPr lang="en-US" sz="1350" dirty="0">
              <a:solidFill>
                <a:srgbClr val="4C5C60"/>
              </a:solidFill>
              <a:latin typeface="Calibri"/>
            </a:endParaRPr>
          </a:p>
        </p:txBody>
      </p:sp>
      <p:pic>
        <p:nvPicPr>
          <p:cNvPr id="30" name="Picture 29">
            <a:extLst>
              <a:ext uri="{FF2B5EF4-FFF2-40B4-BE49-F238E27FC236}">
                <a16:creationId xmlns:a16="http://schemas.microsoft.com/office/drawing/2014/main" id="{8103E4AE-9930-4289-AD00-8B9FA8879A49}"/>
              </a:ext>
            </a:extLst>
          </p:cNvPr>
          <p:cNvPicPr>
            <a:picLocks noChangeAspect="1"/>
          </p:cNvPicPr>
          <p:nvPr/>
        </p:nvPicPr>
        <p:blipFill>
          <a:blip r:embed="rId3"/>
          <a:stretch>
            <a:fillRect/>
          </a:stretch>
        </p:blipFill>
        <p:spPr>
          <a:xfrm>
            <a:off x="6685794" y="417806"/>
            <a:ext cx="1530636" cy="960719"/>
          </a:xfrm>
          <a:prstGeom prst="rect">
            <a:avLst/>
          </a:prstGeom>
        </p:spPr>
      </p:pic>
      <p:sp>
        <p:nvSpPr>
          <p:cNvPr id="8" name="Title 1">
            <a:extLst>
              <a:ext uri="{FF2B5EF4-FFF2-40B4-BE49-F238E27FC236}">
                <a16:creationId xmlns:a16="http://schemas.microsoft.com/office/drawing/2014/main" id="{AE15800F-33B1-4255-B452-C59799233A26}"/>
              </a:ext>
            </a:extLst>
          </p:cNvPr>
          <p:cNvSpPr>
            <a:spLocks noGrp="1"/>
          </p:cNvSpPr>
          <p:nvPr>
            <p:ph type="title"/>
          </p:nvPr>
        </p:nvSpPr>
        <p:spPr>
          <a:xfrm>
            <a:off x="630645" y="264363"/>
            <a:ext cx="5915025" cy="564356"/>
          </a:xfrm>
        </p:spPr>
        <p:txBody>
          <a:bodyPr>
            <a:normAutofit/>
          </a:bodyPr>
          <a:lstStyle/>
          <a:p>
            <a:r>
              <a:rPr lang="en-US" sz="2400" dirty="0"/>
              <a:t>Funder and Sponsor Introductions</a:t>
            </a:r>
          </a:p>
        </p:txBody>
      </p:sp>
      <p:pic>
        <p:nvPicPr>
          <p:cNvPr id="4" name="Picture 4" descr="Image result for inland empire health plan">
            <a:extLst>
              <a:ext uri="{FF2B5EF4-FFF2-40B4-BE49-F238E27FC236}">
                <a16:creationId xmlns:a16="http://schemas.microsoft.com/office/drawing/2014/main" id="{0338AA00-A417-402E-8763-2BBD5DAA7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237" y="2457640"/>
            <a:ext cx="883920" cy="48296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7419FC1-B578-465E-866F-F81B2B7ABD65}"/>
              </a:ext>
            </a:extLst>
          </p:cNvPr>
          <p:cNvPicPr>
            <a:picLocks noChangeAspect="1"/>
          </p:cNvPicPr>
          <p:nvPr/>
        </p:nvPicPr>
        <p:blipFill>
          <a:blip r:embed="rId5"/>
          <a:stretch>
            <a:fillRect/>
          </a:stretch>
        </p:blipFill>
        <p:spPr>
          <a:xfrm>
            <a:off x="1117156" y="2241829"/>
            <a:ext cx="1105988" cy="536405"/>
          </a:xfrm>
          <a:prstGeom prst="rect">
            <a:avLst/>
          </a:prstGeom>
        </p:spPr>
      </p:pic>
      <p:pic>
        <p:nvPicPr>
          <p:cNvPr id="24" name="Picture 23" descr="Logo&#10;&#10;Description automatically generated">
            <a:extLst>
              <a:ext uri="{FF2B5EF4-FFF2-40B4-BE49-F238E27FC236}">
                <a16:creationId xmlns:a16="http://schemas.microsoft.com/office/drawing/2014/main" id="{8E06CC61-F6DD-4200-AC4E-26D877F8CA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3835" y="3205990"/>
            <a:ext cx="1265083" cy="328922"/>
          </a:xfrm>
          <a:prstGeom prst="rect">
            <a:avLst/>
          </a:prstGeom>
        </p:spPr>
      </p:pic>
      <p:pic>
        <p:nvPicPr>
          <p:cNvPr id="27" name="Picture 26" descr="Graphical user interface, text&#10;&#10;Description automatically generated">
            <a:extLst>
              <a:ext uri="{FF2B5EF4-FFF2-40B4-BE49-F238E27FC236}">
                <a16:creationId xmlns:a16="http://schemas.microsoft.com/office/drawing/2014/main" id="{D534202F-CD66-4025-A177-8457251FEE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9489" y="1924565"/>
            <a:ext cx="1503159" cy="484190"/>
          </a:xfrm>
          <a:prstGeom prst="rect">
            <a:avLst/>
          </a:prstGeom>
        </p:spPr>
      </p:pic>
      <p:pic>
        <p:nvPicPr>
          <p:cNvPr id="29" name="Picture 28">
            <a:extLst>
              <a:ext uri="{FF2B5EF4-FFF2-40B4-BE49-F238E27FC236}">
                <a16:creationId xmlns:a16="http://schemas.microsoft.com/office/drawing/2014/main" id="{3A345BD9-FC16-4B2C-8CA4-F29C4DCD1288}"/>
              </a:ext>
            </a:extLst>
          </p:cNvPr>
          <p:cNvPicPr>
            <a:picLocks noChangeAspect="1"/>
          </p:cNvPicPr>
          <p:nvPr/>
        </p:nvPicPr>
        <p:blipFill>
          <a:blip r:embed="rId8"/>
          <a:stretch>
            <a:fillRect/>
          </a:stretch>
        </p:blipFill>
        <p:spPr>
          <a:xfrm>
            <a:off x="4821835" y="2120502"/>
            <a:ext cx="1242810" cy="285794"/>
          </a:xfrm>
          <a:prstGeom prst="rect">
            <a:avLst/>
          </a:prstGeom>
        </p:spPr>
      </p:pic>
      <p:sp>
        <p:nvSpPr>
          <p:cNvPr id="31" name="TextBox 30">
            <a:extLst>
              <a:ext uri="{FF2B5EF4-FFF2-40B4-BE49-F238E27FC236}">
                <a16:creationId xmlns:a16="http://schemas.microsoft.com/office/drawing/2014/main" id="{6130F1F1-A4E8-4AC9-8804-ADB7FE391A76}"/>
              </a:ext>
            </a:extLst>
          </p:cNvPr>
          <p:cNvSpPr txBox="1"/>
          <p:nvPr/>
        </p:nvSpPr>
        <p:spPr>
          <a:xfrm>
            <a:off x="2011222" y="1953216"/>
            <a:ext cx="823462" cy="323165"/>
          </a:xfrm>
          <a:prstGeom prst="rect">
            <a:avLst/>
          </a:prstGeom>
          <a:noFill/>
        </p:spPr>
        <p:txBody>
          <a:bodyPr wrap="square" rtlCol="0">
            <a:spAutoFit/>
          </a:bodyPr>
          <a:lstStyle/>
          <a:p>
            <a:pPr defTabSz="685800"/>
            <a:r>
              <a:rPr lang="en-US" sz="1500" dirty="0">
                <a:solidFill>
                  <a:srgbClr val="61554B"/>
                </a:solidFill>
                <a:latin typeface="Calibri"/>
              </a:rPr>
              <a:t>Bronze</a:t>
            </a:r>
          </a:p>
        </p:txBody>
      </p:sp>
      <p:sp>
        <p:nvSpPr>
          <p:cNvPr id="33" name="TextBox 32">
            <a:extLst>
              <a:ext uri="{FF2B5EF4-FFF2-40B4-BE49-F238E27FC236}">
                <a16:creationId xmlns:a16="http://schemas.microsoft.com/office/drawing/2014/main" id="{FBBE434C-77C7-42A8-BED2-70F699435DCF}"/>
              </a:ext>
            </a:extLst>
          </p:cNvPr>
          <p:cNvSpPr txBox="1"/>
          <p:nvPr/>
        </p:nvSpPr>
        <p:spPr>
          <a:xfrm>
            <a:off x="5957484" y="1269060"/>
            <a:ext cx="901866" cy="553998"/>
          </a:xfrm>
          <a:prstGeom prst="rect">
            <a:avLst/>
          </a:prstGeom>
          <a:noFill/>
        </p:spPr>
        <p:txBody>
          <a:bodyPr wrap="square" rtlCol="0">
            <a:spAutoFit/>
          </a:bodyPr>
          <a:lstStyle/>
          <a:p>
            <a:pPr defTabSz="685800"/>
            <a:r>
              <a:rPr lang="en-US" sz="1500" dirty="0">
                <a:solidFill>
                  <a:srgbClr val="A17D67"/>
                </a:solidFill>
                <a:latin typeface="Calibri"/>
              </a:rPr>
              <a:t>            </a:t>
            </a:r>
            <a:r>
              <a:rPr lang="en-US" sz="1500" dirty="0">
                <a:solidFill>
                  <a:srgbClr val="4C5C60"/>
                </a:solidFill>
                <a:latin typeface="Calibri"/>
              </a:rPr>
              <a:t>                                        Silver</a:t>
            </a:r>
            <a:endParaRPr lang="en-US" sz="1500" dirty="0">
              <a:solidFill>
                <a:srgbClr val="61554B"/>
              </a:solidFill>
              <a:latin typeface="Calibri"/>
            </a:endParaRPr>
          </a:p>
        </p:txBody>
      </p:sp>
      <p:sp>
        <p:nvSpPr>
          <p:cNvPr id="36" name="TextBox 35">
            <a:extLst>
              <a:ext uri="{FF2B5EF4-FFF2-40B4-BE49-F238E27FC236}">
                <a16:creationId xmlns:a16="http://schemas.microsoft.com/office/drawing/2014/main" id="{A434C751-E7D5-436F-B4C5-B38B0B119E0A}"/>
              </a:ext>
            </a:extLst>
          </p:cNvPr>
          <p:cNvSpPr txBox="1"/>
          <p:nvPr/>
        </p:nvSpPr>
        <p:spPr>
          <a:xfrm>
            <a:off x="643800" y="809307"/>
            <a:ext cx="6075426" cy="461665"/>
          </a:xfrm>
          <a:prstGeom prst="rect">
            <a:avLst/>
          </a:prstGeom>
          <a:noFill/>
        </p:spPr>
        <p:txBody>
          <a:bodyPr wrap="square" rtlCol="0">
            <a:spAutoFit/>
          </a:bodyPr>
          <a:lstStyle/>
          <a:p>
            <a:pPr defTabSz="685800"/>
            <a:r>
              <a:rPr lang="en-US" sz="1200" dirty="0">
                <a:solidFill>
                  <a:srgbClr val="4C5C60"/>
                </a:solidFill>
                <a:latin typeface="Calibri"/>
              </a:rPr>
              <a:t>We thank California Health Care Foundation for its support of our work </a:t>
            </a:r>
            <a:br>
              <a:rPr lang="en-US" sz="1200" dirty="0">
                <a:solidFill>
                  <a:srgbClr val="4C5C60"/>
                </a:solidFill>
                <a:latin typeface="Calibri"/>
              </a:rPr>
            </a:br>
            <a:r>
              <a:rPr lang="en-US" sz="1200" dirty="0">
                <a:solidFill>
                  <a:srgbClr val="4C5C60"/>
                </a:solidFill>
                <a:latin typeface="Calibri"/>
              </a:rPr>
              <a:t>and appreciate our 2020 sponsors’ contributions. </a:t>
            </a:r>
          </a:p>
        </p:txBody>
      </p:sp>
      <p:sp>
        <p:nvSpPr>
          <p:cNvPr id="6" name="TextBox 5">
            <a:extLst>
              <a:ext uri="{FF2B5EF4-FFF2-40B4-BE49-F238E27FC236}">
                <a16:creationId xmlns:a16="http://schemas.microsoft.com/office/drawing/2014/main" id="{4B8368C0-CAA9-4F40-BE29-196889DC5F2E}"/>
              </a:ext>
            </a:extLst>
          </p:cNvPr>
          <p:cNvSpPr txBox="1"/>
          <p:nvPr/>
        </p:nvSpPr>
        <p:spPr>
          <a:xfrm>
            <a:off x="630645" y="1378525"/>
            <a:ext cx="3404571" cy="300082"/>
          </a:xfrm>
          <a:prstGeom prst="rect">
            <a:avLst/>
          </a:prstGeom>
          <a:noFill/>
        </p:spPr>
        <p:txBody>
          <a:bodyPr wrap="square" rtlCol="0">
            <a:spAutoFit/>
          </a:bodyPr>
          <a:lstStyle/>
          <a:p>
            <a:pPr defTabSz="685800"/>
            <a:r>
              <a:rPr lang="en-US" sz="1350" i="1" dirty="0">
                <a:solidFill>
                  <a:srgbClr val="4C5C60"/>
                </a:solidFill>
                <a:latin typeface="Calibri"/>
              </a:rPr>
              <a:t>2021 E-Consult Workgroup Sponsors to-date</a:t>
            </a:r>
          </a:p>
        </p:txBody>
      </p:sp>
      <p:sp>
        <p:nvSpPr>
          <p:cNvPr id="7" name="TextBox 6">
            <a:extLst>
              <a:ext uri="{FF2B5EF4-FFF2-40B4-BE49-F238E27FC236}">
                <a16:creationId xmlns:a16="http://schemas.microsoft.com/office/drawing/2014/main" id="{3B879E8E-0B08-4739-BB60-F138C9147C4B}"/>
              </a:ext>
            </a:extLst>
          </p:cNvPr>
          <p:cNvSpPr txBox="1"/>
          <p:nvPr/>
        </p:nvSpPr>
        <p:spPr>
          <a:xfrm>
            <a:off x="4986585" y="3104164"/>
            <a:ext cx="3268056" cy="1061829"/>
          </a:xfrm>
          <a:prstGeom prst="rect">
            <a:avLst/>
          </a:prstGeom>
          <a:solidFill>
            <a:schemeClr val="accent1">
              <a:lumMod val="75000"/>
            </a:schemeClr>
          </a:solidFill>
        </p:spPr>
        <p:txBody>
          <a:bodyPr wrap="square" lIns="137160" tIns="137160" rIns="137160" bIns="137160" rtlCol="0">
            <a:spAutoFit/>
          </a:bodyPr>
          <a:lstStyle/>
          <a:p>
            <a:pPr defTabSz="685800">
              <a:spcBef>
                <a:spcPts val="150"/>
              </a:spcBef>
              <a:spcAft>
                <a:spcPts val="150"/>
              </a:spcAft>
            </a:pPr>
            <a:r>
              <a:rPr lang="en-US" sz="1275" dirty="0">
                <a:solidFill>
                  <a:prstClr val="white"/>
                </a:solidFill>
                <a:latin typeface="Calibri"/>
              </a:rPr>
              <a:t>To learn about 2021 sponsorship, visit </a:t>
            </a:r>
            <a:r>
              <a:rPr lang="en-US" sz="1275" dirty="0">
                <a:solidFill>
                  <a:prstClr val="white"/>
                </a:solidFill>
                <a:latin typeface="Calibri"/>
                <a:hlinkClick r:id="rId9">
                  <a:extLst>
                    <a:ext uri="{A12FA001-AC4F-418D-AE19-62706E023703}">
                      <ahyp:hlinkClr xmlns:ahyp="http://schemas.microsoft.com/office/drawing/2018/hyperlinkcolor" val="tx"/>
                    </a:ext>
                  </a:extLst>
                </a:hlinkClick>
              </a:rPr>
              <a:t>econsultworkgroup.com</a:t>
            </a:r>
            <a:r>
              <a:rPr lang="en-US" sz="1275" dirty="0">
                <a:solidFill>
                  <a:prstClr val="white"/>
                </a:solidFill>
                <a:latin typeface="Calibri"/>
              </a:rPr>
              <a:t>. </a:t>
            </a:r>
            <a:br>
              <a:rPr lang="en-US" sz="1275" dirty="0">
                <a:solidFill>
                  <a:prstClr val="white"/>
                </a:solidFill>
                <a:latin typeface="Calibri"/>
              </a:rPr>
            </a:br>
            <a:r>
              <a:rPr lang="en-US" sz="1275" dirty="0">
                <a:solidFill>
                  <a:prstClr val="white"/>
                </a:solidFill>
                <a:latin typeface="Calibri"/>
              </a:rPr>
              <a:t>To sponsor, contact libby.sagara@bluepathhealth.com.</a:t>
            </a:r>
          </a:p>
        </p:txBody>
      </p:sp>
      <p:sp>
        <p:nvSpPr>
          <p:cNvPr id="10" name="TextBox 9">
            <a:extLst>
              <a:ext uri="{FF2B5EF4-FFF2-40B4-BE49-F238E27FC236}">
                <a16:creationId xmlns:a16="http://schemas.microsoft.com/office/drawing/2014/main" id="{1F04A66B-A877-4A08-A8EA-63AAAD8D279E}"/>
              </a:ext>
            </a:extLst>
          </p:cNvPr>
          <p:cNvSpPr txBox="1"/>
          <p:nvPr/>
        </p:nvSpPr>
        <p:spPr>
          <a:xfrm>
            <a:off x="1117898" y="4375287"/>
            <a:ext cx="7169358" cy="338554"/>
          </a:xfrm>
          <a:prstGeom prst="rect">
            <a:avLst/>
          </a:prstGeom>
          <a:noFill/>
        </p:spPr>
        <p:txBody>
          <a:bodyPr wrap="square" rtlCol="0">
            <a:spAutoFit/>
          </a:bodyPr>
          <a:lstStyle/>
          <a:p>
            <a:pPr defTabSz="685800"/>
            <a:r>
              <a:rPr lang="en-US" sz="1600" b="1" i="1" dirty="0">
                <a:solidFill>
                  <a:srgbClr val="E26B05"/>
                </a:solidFill>
                <a:latin typeface="Calibri"/>
              </a:rPr>
              <a:t>SAVE THE DATE!  E-Consult Workgroup Annual Meeting - November 9-10, 2021</a:t>
            </a:r>
          </a:p>
        </p:txBody>
      </p:sp>
      <p:pic>
        <p:nvPicPr>
          <p:cNvPr id="11" name="Picture 10" descr="Logo, company name&#10;&#10;Description automatically generated">
            <a:extLst>
              <a:ext uri="{FF2B5EF4-FFF2-40B4-BE49-F238E27FC236}">
                <a16:creationId xmlns:a16="http://schemas.microsoft.com/office/drawing/2014/main" id="{9AB86A5D-0991-4C3D-B00F-EACDDD962C01}"/>
              </a:ext>
            </a:extLst>
          </p:cNvPr>
          <p:cNvPicPr>
            <a:picLocks noChangeAspect="1"/>
          </p:cNvPicPr>
          <p:nvPr/>
        </p:nvPicPr>
        <p:blipFill>
          <a:blip r:embed="rId10"/>
          <a:stretch>
            <a:fillRect/>
          </a:stretch>
        </p:blipFill>
        <p:spPr>
          <a:xfrm>
            <a:off x="1158770" y="3478823"/>
            <a:ext cx="1158195" cy="482967"/>
          </a:xfrm>
          <a:prstGeom prst="rect">
            <a:avLst/>
          </a:prstGeom>
        </p:spPr>
      </p:pic>
    </p:spTree>
    <p:extLst>
      <p:ext uri="{BB962C8B-B14F-4D97-AF65-F5344CB8AC3E}">
        <p14:creationId xmlns:p14="http://schemas.microsoft.com/office/powerpoint/2010/main" val="4024271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C0AA-0807-44F6-941C-471E42B3FFFC}"/>
              </a:ext>
            </a:extLst>
          </p:cNvPr>
          <p:cNvSpPr>
            <a:spLocks noGrp="1"/>
          </p:cNvSpPr>
          <p:nvPr>
            <p:ph type="title"/>
          </p:nvPr>
        </p:nvSpPr>
        <p:spPr>
          <a:xfrm>
            <a:off x="663651" y="87401"/>
            <a:ext cx="7543382" cy="563909"/>
          </a:xfrm>
        </p:spPr>
        <p:txBody>
          <a:bodyPr>
            <a:noAutofit/>
          </a:bodyPr>
          <a:lstStyle/>
          <a:p>
            <a:r>
              <a:rPr lang="en-US" sz="2400" dirty="0"/>
              <a:t>Call for Submissions: Patient and Provider Stories</a:t>
            </a:r>
          </a:p>
        </p:txBody>
      </p:sp>
      <p:pic>
        <p:nvPicPr>
          <p:cNvPr id="7" name="Picture 6">
            <a:extLst>
              <a:ext uri="{FF2B5EF4-FFF2-40B4-BE49-F238E27FC236}">
                <a16:creationId xmlns:a16="http://schemas.microsoft.com/office/drawing/2014/main" id="{CC50BABC-F6AF-4891-8004-B3DEA696168D}"/>
              </a:ext>
            </a:extLst>
          </p:cNvPr>
          <p:cNvPicPr>
            <a:picLocks noChangeAspect="1"/>
          </p:cNvPicPr>
          <p:nvPr/>
        </p:nvPicPr>
        <p:blipFill rotWithShape="1">
          <a:blip r:embed="rId3"/>
          <a:srcRect l="25648" t="14291" r="26481"/>
          <a:stretch/>
        </p:blipFill>
        <p:spPr>
          <a:xfrm>
            <a:off x="717328" y="651310"/>
            <a:ext cx="3854672" cy="4031842"/>
          </a:xfrm>
          <a:prstGeom prst="rect">
            <a:avLst/>
          </a:prstGeom>
          <a:ln>
            <a:solidFill>
              <a:srgbClr val="3E6E4D"/>
            </a:solidFill>
          </a:ln>
        </p:spPr>
      </p:pic>
      <p:pic>
        <p:nvPicPr>
          <p:cNvPr id="9" name="Picture 8">
            <a:extLst>
              <a:ext uri="{FF2B5EF4-FFF2-40B4-BE49-F238E27FC236}">
                <a16:creationId xmlns:a16="http://schemas.microsoft.com/office/drawing/2014/main" id="{7653AAAD-B10C-4267-BD9C-F5891DCBDDA9}"/>
              </a:ext>
            </a:extLst>
          </p:cNvPr>
          <p:cNvPicPr>
            <a:picLocks noChangeAspect="1"/>
          </p:cNvPicPr>
          <p:nvPr/>
        </p:nvPicPr>
        <p:blipFill rotWithShape="1">
          <a:blip r:embed="rId4"/>
          <a:srcRect l="18611" t="40498" r="34908" b="25019"/>
          <a:stretch/>
        </p:blipFill>
        <p:spPr>
          <a:xfrm>
            <a:off x="4197618" y="1545635"/>
            <a:ext cx="4009415" cy="1797050"/>
          </a:xfrm>
          <a:prstGeom prst="rect">
            <a:avLst/>
          </a:prstGeom>
          <a:ln>
            <a:solidFill>
              <a:schemeClr val="accent1">
                <a:lumMod val="75000"/>
              </a:schemeClr>
            </a:solidFill>
          </a:ln>
        </p:spPr>
      </p:pic>
      <p:sp>
        <p:nvSpPr>
          <p:cNvPr id="11" name="TextBox 10">
            <a:extLst>
              <a:ext uri="{FF2B5EF4-FFF2-40B4-BE49-F238E27FC236}">
                <a16:creationId xmlns:a16="http://schemas.microsoft.com/office/drawing/2014/main" id="{BF36F89E-50E1-4295-8BBB-432042A1FE08}"/>
              </a:ext>
            </a:extLst>
          </p:cNvPr>
          <p:cNvSpPr txBox="1"/>
          <p:nvPr/>
        </p:nvSpPr>
        <p:spPr>
          <a:xfrm>
            <a:off x="4895676" y="1107335"/>
            <a:ext cx="3311357" cy="338554"/>
          </a:xfrm>
          <a:prstGeom prst="rect">
            <a:avLst/>
          </a:prstGeom>
          <a:noFill/>
        </p:spPr>
        <p:txBody>
          <a:bodyPr wrap="square">
            <a:spAutoFit/>
          </a:bodyPr>
          <a:lstStyle/>
          <a:p>
            <a:pPr defTabSz="685800"/>
            <a:r>
              <a:rPr lang="en-US" sz="1600" dirty="0">
                <a:solidFill>
                  <a:srgbClr val="4C5C60"/>
                </a:solidFill>
                <a:latin typeface="Calibri"/>
                <a:hlinkClick r:id="rId5"/>
              </a:rPr>
              <a:t>econsultworkgroup.com/playbook</a:t>
            </a:r>
            <a:endParaRPr lang="en-US" sz="1600" dirty="0">
              <a:solidFill>
                <a:srgbClr val="4C5C60"/>
              </a:solidFill>
              <a:latin typeface="Calibri"/>
            </a:endParaRPr>
          </a:p>
        </p:txBody>
      </p:sp>
    </p:spTree>
    <p:extLst>
      <p:ext uri="{BB962C8B-B14F-4D97-AF65-F5344CB8AC3E}">
        <p14:creationId xmlns:p14="http://schemas.microsoft.com/office/powerpoint/2010/main" val="1689632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0B80-BDF9-4FE7-B9D1-D4E84D8BBB59}"/>
              </a:ext>
            </a:extLst>
          </p:cNvPr>
          <p:cNvSpPr>
            <a:spLocks noGrp="1"/>
          </p:cNvSpPr>
          <p:nvPr>
            <p:ph type="title"/>
          </p:nvPr>
        </p:nvSpPr>
        <p:spPr>
          <a:xfrm>
            <a:off x="753548" y="239582"/>
            <a:ext cx="5915025" cy="563909"/>
          </a:xfrm>
        </p:spPr>
        <p:txBody>
          <a:bodyPr>
            <a:normAutofit/>
          </a:bodyPr>
          <a:lstStyle/>
          <a:p>
            <a:r>
              <a:rPr lang="en-US" sz="2400" dirty="0"/>
              <a:t>Featuring Payer and Provider Collaboration</a:t>
            </a:r>
          </a:p>
        </p:txBody>
      </p:sp>
      <p:sp>
        <p:nvSpPr>
          <p:cNvPr id="7" name="TextBox 6">
            <a:hlinkClick r:id="rId3"/>
            <a:extLst>
              <a:ext uri="{FF2B5EF4-FFF2-40B4-BE49-F238E27FC236}">
                <a16:creationId xmlns:a16="http://schemas.microsoft.com/office/drawing/2014/main" id="{225E56DA-53E1-43B0-BE27-898E99733390}"/>
              </a:ext>
            </a:extLst>
          </p:cNvPr>
          <p:cNvSpPr txBox="1"/>
          <p:nvPr/>
        </p:nvSpPr>
        <p:spPr>
          <a:xfrm>
            <a:off x="3471408" y="4693920"/>
            <a:ext cx="2603094" cy="253916"/>
          </a:xfrm>
          <a:prstGeom prst="rect">
            <a:avLst/>
          </a:prstGeom>
          <a:noFill/>
        </p:spPr>
        <p:txBody>
          <a:bodyPr wrap="square">
            <a:spAutoFit/>
          </a:bodyPr>
          <a:lstStyle/>
          <a:p>
            <a:pPr defTabSz="685800"/>
            <a:r>
              <a:rPr lang="en-US" sz="1050" dirty="0">
                <a:solidFill>
                  <a:srgbClr val="4C5C60"/>
                </a:solidFill>
                <a:latin typeface="Calibri"/>
                <a:hlinkClick r:id="rId3"/>
              </a:rPr>
              <a:t>https://econsultworkgroup.com/fresno</a:t>
            </a:r>
            <a:endParaRPr lang="en-US" sz="1050" dirty="0">
              <a:solidFill>
                <a:srgbClr val="4C5C60"/>
              </a:solidFill>
              <a:latin typeface="Calibri"/>
            </a:endParaRPr>
          </a:p>
        </p:txBody>
      </p:sp>
      <p:pic>
        <p:nvPicPr>
          <p:cNvPr id="5" name="Picture 4">
            <a:extLst>
              <a:ext uri="{FF2B5EF4-FFF2-40B4-BE49-F238E27FC236}">
                <a16:creationId xmlns:a16="http://schemas.microsoft.com/office/drawing/2014/main" id="{6640C032-A4DB-412F-84DC-067F5E8B02B2}"/>
              </a:ext>
            </a:extLst>
          </p:cNvPr>
          <p:cNvPicPr>
            <a:picLocks noChangeAspect="1"/>
          </p:cNvPicPr>
          <p:nvPr/>
        </p:nvPicPr>
        <p:blipFill rotWithShape="1">
          <a:blip r:embed="rId4"/>
          <a:srcRect l="25552" t="20558" r="25373" b="17348"/>
          <a:stretch/>
        </p:blipFill>
        <p:spPr>
          <a:xfrm>
            <a:off x="836022" y="803491"/>
            <a:ext cx="5089298" cy="3890429"/>
          </a:xfrm>
          <a:prstGeom prst="rect">
            <a:avLst/>
          </a:prstGeom>
        </p:spPr>
      </p:pic>
    </p:spTree>
    <p:extLst>
      <p:ext uri="{BB962C8B-B14F-4D97-AF65-F5344CB8AC3E}">
        <p14:creationId xmlns:p14="http://schemas.microsoft.com/office/powerpoint/2010/main" val="3312707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C96D-5A2F-4F62-8CA0-B68D7F603498}"/>
              </a:ext>
            </a:extLst>
          </p:cNvPr>
          <p:cNvSpPr>
            <a:spLocks noGrp="1"/>
          </p:cNvSpPr>
          <p:nvPr>
            <p:ph type="title"/>
          </p:nvPr>
        </p:nvSpPr>
        <p:spPr>
          <a:xfrm>
            <a:off x="575100" y="328838"/>
            <a:ext cx="6483978" cy="563909"/>
          </a:xfrm>
        </p:spPr>
        <p:txBody>
          <a:bodyPr>
            <a:normAutofit fontScale="90000"/>
          </a:bodyPr>
          <a:lstStyle/>
          <a:p>
            <a:r>
              <a:rPr lang="en-US" sz="2200" dirty="0"/>
              <a:t>Electronic Consultations (eConsults) for Safe and Equitable Coordination of Virtual Outpatient Specialty Care</a:t>
            </a:r>
            <a:br>
              <a:rPr lang="en-US" b="1" i="0" dirty="0">
                <a:solidFill>
                  <a:srgbClr val="212121"/>
                </a:solidFill>
                <a:effectLst/>
                <a:latin typeface="Merriweather"/>
              </a:rPr>
            </a:br>
            <a:endParaRPr lang="en-US" dirty="0"/>
          </a:p>
        </p:txBody>
      </p:sp>
      <p:sp>
        <p:nvSpPr>
          <p:cNvPr id="7" name="TextBox 6">
            <a:extLst>
              <a:ext uri="{FF2B5EF4-FFF2-40B4-BE49-F238E27FC236}">
                <a16:creationId xmlns:a16="http://schemas.microsoft.com/office/drawing/2014/main" id="{A6C0AC95-660F-45CE-8AE9-A5FE2653DC6E}"/>
              </a:ext>
            </a:extLst>
          </p:cNvPr>
          <p:cNvSpPr txBox="1"/>
          <p:nvPr/>
        </p:nvSpPr>
        <p:spPr>
          <a:xfrm>
            <a:off x="1024272" y="892206"/>
            <a:ext cx="5206407" cy="1740476"/>
          </a:xfrm>
          <a:prstGeom prst="rect">
            <a:avLst/>
          </a:prstGeom>
          <a:solidFill>
            <a:srgbClr val="BCDFEA"/>
          </a:solidFill>
          <a:ln>
            <a:solidFill>
              <a:schemeClr val="accent1"/>
            </a:solidFill>
          </a:ln>
        </p:spPr>
        <p:txBody>
          <a:bodyPr wrap="square">
            <a:spAutoFit/>
          </a:bodyPr>
          <a:lstStyle/>
          <a:p>
            <a:pPr defTabSz="685800">
              <a:lnSpc>
                <a:spcPct val="120000"/>
              </a:lnSpc>
              <a:spcBef>
                <a:spcPts val="450"/>
              </a:spcBef>
              <a:spcAft>
                <a:spcPts val="450"/>
              </a:spcAft>
            </a:pPr>
            <a:r>
              <a:rPr lang="en-US" sz="1125" dirty="0">
                <a:solidFill>
                  <a:srgbClr val="44546A"/>
                </a:solidFill>
                <a:latin typeface="Calibri"/>
              </a:rPr>
              <a:t>The pandemic has presented a unique set of challenges for the specialty care delivery system, including increased volumes of consultations and referrals…as well as an increased need for virtual specialty care access for management of other conditions in particularly at-risk patients.[</a:t>
            </a:r>
            <a:r>
              <a:rPr lang="en-US" sz="1125" dirty="0">
                <a:solidFill>
                  <a:srgbClr val="44546A"/>
                </a:solidFill>
                <a:latin typeface="Calibri"/>
                <a:hlinkClick r:id="rId2">
                  <a:extLst>
                    <a:ext uri="{A12FA001-AC4F-418D-AE19-62706E023703}">
                      <ahyp:hlinkClr xmlns:ahyp="http://schemas.microsoft.com/office/drawing/2018/hyperlinkcolor" val="tx"/>
                    </a:ext>
                  </a:extLst>
                </a:hlinkClick>
              </a:rPr>
              <a:t>4</a:t>
            </a:r>
            <a:r>
              <a:rPr lang="en-US" sz="1125" dirty="0">
                <a:solidFill>
                  <a:srgbClr val="44546A"/>
                </a:solidFill>
                <a:latin typeface="Calibri"/>
              </a:rPr>
              <a:t>] [</a:t>
            </a:r>
            <a:r>
              <a:rPr lang="en-US" sz="1125" dirty="0">
                <a:solidFill>
                  <a:srgbClr val="44546A"/>
                </a:solidFill>
                <a:latin typeface="Calibri"/>
                <a:hlinkClick r:id="rId3">
                  <a:extLst>
                    <a:ext uri="{A12FA001-AC4F-418D-AE19-62706E023703}">
                      <ahyp:hlinkClr xmlns:ahyp="http://schemas.microsoft.com/office/drawing/2018/hyperlinkcolor" val="tx"/>
                    </a:ext>
                  </a:extLst>
                </a:hlinkClick>
              </a:rPr>
              <a:t>6</a:t>
            </a:r>
            <a:r>
              <a:rPr lang="en-US" sz="1125" dirty="0">
                <a:solidFill>
                  <a:srgbClr val="44546A"/>
                </a:solidFill>
                <a:latin typeface="Calibri"/>
              </a:rPr>
              <a:t>] </a:t>
            </a:r>
            <a:r>
              <a:rPr lang="en-US" sz="1125" b="1" dirty="0">
                <a:solidFill>
                  <a:srgbClr val="44546A"/>
                </a:solidFill>
                <a:latin typeface="Calibri"/>
              </a:rPr>
              <a:t>Coordination and transition of care between primary and specialty care are of utmost importance at a time when in-person communication may be more fragmented </a:t>
            </a:r>
            <a:r>
              <a:rPr lang="en-US" sz="1125" dirty="0">
                <a:solidFill>
                  <a:srgbClr val="44546A"/>
                </a:solidFill>
                <a:latin typeface="Calibri"/>
              </a:rPr>
              <a:t>and more patients need timely input from specialists without putting themselves at unnecessary risk of exposure to COVID-19 through in-person visits.</a:t>
            </a:r>
          </a:p>
        </p:txBody>
      </p:sp>
      <p:sp>
        <p:nvSpPr>
          <p:cNvPr id="9" name="TextBox 8">
            <a:extLst>
              <a:ext uri="{FF2B5EF4-FFF2-40B4-BE49-F238E27FC236}">
                <a16:creationId xmlns:a16="http://schemas.microsoft.com/office/drawing/2014/main" id="{DFD83F68-40B9-4515-A699-037973086F97}"/>
              </a:ext>
            </a:extLst>
          </p:cNvPr>
          <p:cNvSpPr txBox="1"/>
          <p:nvPr/>
        </p:nvSpPr>
        <p:spPr>
          <a:xfrm>
            <a:off x="1024272" y="2849793"/>
            <a:ext cx="4167962" cy="1740476"/>
          </a:xfrm>
          <a:prstGeom prst="rect">
            <a:avLst/>
          </a:prstGeom>
          <a:solidFill>
            <a:srgbClr val="BCDFEA"/>
          </a:solidFill>
          <a:ln>
            <a:solidFill>
              <a:schemeClr val="accent1"/>
            </a:solidFill>
          </a:ln>
        </p:spPr>
        <p:txBody>
          <a:bodyPr wrap="square">
            <a:spAutoFit/>
          </a:bodyPr>
          <a:lstStyle/>
          <a:p>
            <a:pPr defTabSz="685800">
              <a:lnSpc>
                <a:spcPct val="120000"/>
              </a:lnSpc>
              <a:spcBef>
                <a:spcPts val="450"/>
              </a:spcBef>
              <a:spcAft>
                <a:spcPts val="450"/>
              </a:spcAft>
            </a:pPr>
            <a:r>
              <a:rPr lang="en-US" sz="1125" dirty="0">
                <a:solidFill>
                  <a:srgbClr val="44546A"/>
                </a:solidFill>
                <a:latin typeface="Calibri"/>
              </a:rPr>
              <a:t>eConsults have the potential to both facilitate and moderate transitions of care between primary care and specialists, especially as the COVID-19 pandemic continues to create both increased need for—as well as additional barriers to providing—high-quality, timely specialty care. By embracing such technologies that enhance timely and complete interprofessional communication, </a:t>
            </a:r>
            <a:r>
              <a:rPr lang="en-US" sz="1125" b="1" dirty="0">
                <a:solidFill>
                  <a:srgbClr val="44546A"/>
                </a:solidFill>
                <a:latin typeface="Calibri"/>
              </a:rPr>
              <a:t>specialists and PCPs can share in the successes of making the health of both individuals and populations more efficient, safe, and equitable.</a:t>
            </a:r>
          </a:p>
        </p:txBody>
      </p:sp>
      <p:sp>
        <p:nvSpPr>
          <p:cNvPr id="11" name="TextBox 10">
            <a:extLst>
              <a:ext uri="{FF2B5EF4-FFF2-40B4-BE49-F238E27FC236}">
                <a16:creationId xmlns:a16="http://schemas.microsoft.com/office/drawing/2014/main" id="{BFF01299-8064-4B7F-90BF-82550E27DD17}"/>
              </a:ext>
            </a:extLst>
          </p:cNvPr>
          <p:cNvSpPr txBox="1"/>
          <p:nvPr/>
        </p:nvSpPr>
        <p:spPr>
          <a:xfrm>
            <a:off x="575100" y="4704918"/>
            <a:ext cx="4369982" cy="438582"/>
          </a:xfrm>
          <a:prstGeom prst="rect">
            <a:avLst/>
          </a:prstGeom>
          <a:solidFill>
            <a:schemeClr val="bg1"/>
          </a:solidFill>
        </p:spPr>
        <p:txBody>
          <a:bodyPr wrap="square">
            <a:spAutoFit/>
          </a:bodyPr>
          <a:lstStyle/>
          <a:p>
            <a:pPr defTabSz="685800"/>
            <a:r>
              <a:rPr lang="en-US" sz="750" dirty="0">
                <a:solidFill>
                  <a:srgbClr val="44546A"/>
                </a:solidFill>
                <a:latin typeface="Calibri"/>
              </a:rPr>
              <a:t>Michelle S. Lee</a:t>
            </a:r>
            <a:r>
              <a:rPr lang="en-US" sz="750" i="1" dirty="0">
                <a:solidFill>
                  <a:srgbClr val="44546A"/>
                </a:solidFill>
                <a:latin typeface="Calibri"/>
              </a:rPr>
              <a:t>, </a:t>
            </a:r>
            <a:r>
              <a:rPr lang="en-US" sz="750" dirty="0">
                <a:solidFill>
                  <a:srgbClr val="44546A"/>
                </a:solidFill>
                <a:latin typeface="Calibri"/>
              </a:rPr>
              <a:t>Vinod E. Nambudiri, Appl Clin Inform 2020; 11(05): 821-824 DOI: 10.1055/s-0040-171918 </a:t>
            </a:r>
            <a:br>
              <a:rPr lang="en-US" sz="750" dirty="0">
                <a:solidFill>
                  <a:srgbClr val="44546A"/>
                </a:solidFill>
                <a:latin typeface="Calibri"/>
              </a:rPr>
            </a:br>
            <a:r>
              <a:rPr lang="en-US" sz="750" dirty="0">
                <a:solidFill>
                  <a:srgbClr val="44546A"/>
                </a:solidFill>
                <a:latin typeface="Calibri"/>
              </a:rPr>
              <a:t>https://www.thieme-connect.com/products/ejournals/abstract/10.1055/s-0040-1719181 </a:t>
            </a:r>
          </a:p>
          <a:p>
            <a:pPr defTabSz="685800"/>
            <a:endParaRPr lang="en-US" sz="750" dirty="0">
              <a:solidFill>
                <a:srgbClr val="44546A"/>
              </a:solidFill>
              <a:latin typeface="Calibri"/>
            </a:endParaRPr>
          </a:p>
        </p:txBody>
      </p:sp>
      <p:pic>
        <p:nvPicPr>
          <p:cNvPr id="12" name="Picture 11">
            <a:extLst>
              <a:ext uri="{FF2B5EF4-FFF2-40B4-BE49-F238E27FC236}">
                <a16:creationId xmlns:a16="http://schemas.microsoft.com/office/drawing/2014/main" id="{086467B7-12E2-46E3-A697-1F6C31BC4D29}"/>
              </a:ext>
            </a:extLst>
          </p:cNvPr>
          <p:cNvPicPr>
            <a:picLocks noChangeAspect="1"/>
          </p:cNvPicPr>
          <p:nvPr/>
        </p:nvPicPr>
        <p:blipFill>
          <a:blip r:embed="rId4"/>
          <a:stretch>
            <a:fillRect/>
          </a:stretch>
        </p:blipFill>
        <p:spPr>
          <a:xfrm>
            <a:off x="7059078" y="328838"/>
            <a:ext cx="1577823" cy="2103764"/>
          </a:xfrm>
          <a:prstGeom prst="rect">
            <a:avLst/>
          </a:prstGeom>
        </p:spPr>
      </p:pic>
      <p:sp>
        <p:nvSpPr>
          <p:cNvPr id="3" name="Rectangle 2">
            <a:extLst>
              <a:ext uri="{FF2B5EF4-FFF2-40B4-BE49-F238E27FC236}">
                <a16:creationId xmlns:a16="http://schemas.microsoft.com/office/drawing/2014/main" id="{B1E2A2A3-FA15-453F-92F3-738AD8DF35EA}"/>
              </a:ext>
            </a:extLst>
          </p:cNvPr>
          <p:cNvSpPr/>
          <p:nvPr/>
        </p:nvSpPr>
        <p:spPr>
          <a:xfrm rot="16200000">
            <a:off x="-1355117" y="2484890"/>
            <a:ext cx="4136325"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Recent Publication</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5D230094-F6BC-4FCE-BC11-7468DD4D40E7}"/>
              </a:ext>
            </a:extLst>
          </p:cNvPr>
          <p:cNvSpPr txBox="1"/>
          <p:nvPr/>
        </p:nvSpPr>
        <p:spPr>
          <a:xfrm>
            <a:off x="5355262" y="2998996"/>
            <a:ext cx="3179137" cy="1323439"/>
          </a:xfrm>
          <a:prstGeom prst="rect">
            <a:avLst/>
          </a:prstGeom>
          <a:noFill/>
        </p:spPr>
        <p:txBody>
          <a:bodyPr wrap="square" rtlCol="0">
            <a:spAutoFit/>
          </a:bodyPr>
          <a:lstStyle/>
          <a:p>
            <a:r>
              <a:rPr lang="en-US" sz="1600" b="1" i="1" dirty="0"/>
              <a:t>February 24 E-Consult Workgroup </a:t>
            </a:r>
            <a:br>
              <a:rPr lang="en-US" sz="1600" i="1" dirty="0"/>
            </a:br>
            <a:r>
              <a:rPr lang="en-US" sz="1600" i="1" dirty="0"/>
              <a:t>Featured Speakers, Michelle Lee MD, Harvard Medical School, and Vinod Nambudiri, MD, MBA, Brigham and Women’s Hospital</a:t>
            </a:r>
          </a:p>
        </p:txBody>
      </p:sp>
    </p:spTree>
    <p:extLst>
      <p:ext uri="{BB962C8B-B14F-4D97-AF65-F5344CB8AC3E}">
        <p14:creationId xmlns:p14="http://schemas.microsoft.com/office/powerpoint/2010/main" val="201033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C8E0-5992-4779-8967-D5BA839AC099}"/>
              </a:ext>
            </a:extLst>
          </p:cNvPr>
          <p:cNvSpPr>
            <a:spLocks noGrp="1"/>
          </p:cNvSpPr>
          <p:nvPr>
            <p:ph type="title"/>
          </p:nvPr>
        </p:nvSpPr>
        <p:spPr>
          <a:xfrm>
            <a:off x="628650" y="192951"/>
            <a:ext cx="7886700" cy="563909"/>
          </a:xfrm>
        </p:spPr>
        <p:txBody>
          <a:bodyPr>
            <a:normAutofit/>
          </a:bodyPr>
          <a:lstStyle/>
          <a:p>
            <a:r>
              <a:rPr lang="en-US" sz="2400" dirty="0"/>
              <a:t>Next Steps</a:t>
            </a:r>
          </a:p>
        </p:txBody>
      </p:sp>
      <p:sp>
        <p:nvSpPr>
          <p:cNvPr id="3" name="Content Placeholder 2">
            <a:extLst>
              <a:ext uri="{FF2B5EF4-FFF2-40B4-BE49-F238E27FC236}">
                <a16:creationId xmlns:a16="http://schemas.microsoft.com/office/drawing/2014/main" id="{5F8422A9-C223-40BE-972C-91A6A10DE9DF}"/>
              </a:ext>
            </a:extLst>
          </p:cNvPr>
          <p:cNvSpPr>
            <a:spLocks noGrp="1"/>
          </p:cNvSpPr>
          <p:nvPr>
            <p:ph idx="1"/>
          </p:nvPr>
        </p:nvSpPr>
        <p:spPr>
          <a:xfrm>
            <a:off x="543590" y="734532"/>
            <a:ext cx="7793455" cy="3795081"/>
          </a:xfrm>
        </p:spPr>
        <p:txBody>
          <a:bodyPr>
            <a:normAutofit/>
          </a:bodyPr>
          <a:lstStyle/>
          <a:p>
            <a:r>
              <a:rPr lang="en-US" sz="1200" dirty="0"/>
              <a:t>Announcements</a:t>
            </a:r>
          </a:p>
          <a:p>
            <a:r>
              <a:rPr lang="en-US" sz="1200" dirty="0"/>
              <a:t>Call for stories and collaborative programs</a:t>
            </a:r>
          </a:p>
          <a:p>
            <a:r>
              <a:rPr lang="en-US" sz="1200" dirty="0"/>
              <a:t>Next E-Consult Workgroup Meeting – February 24, 2021, 12 PT</a:t>
            </a:r>
          </a:p>
          <a:p>
            <a:r>
              <a:rPr lang="en-US" sz="1200" dirty="0"/>
              <a:t>Visit </a:t>
            </a:r>
            <a:r>
              <a:rPr lang="en-US" sz="1200" dirty="0">
                <a:hlinkClick r:id="rId3" action="ppaction://hlinkfile"/>
              </a:rPr>
              <a:t>e-consultworkgroup.com </a:t>
            </a:r>
            <a:r>
              <a:rPr lang="en-US" sz="1200" dirty="0"/>
              <a:t>for events, policy updates and recent publications</a:t>
            </a:r>
          </a:p>
        </p:txBody>
      </p:sp>
      <p:pic>
        <p:nvPicPr>
          <p:cNvPr id="5" name="Picture 4">
            <a:extLst>
              <a:ext uri="{FF2B5EF4-FFF2-40B4-BE49-F238E27FC236}">
                <a16:creationId xmlns:a16="http://schemas.microsoft.com/office/drawing/2014/main" id="{F461C802-AF81-4692-AA3B-56A7EB16BC7C}"/>
              </a:ext>
            </a:extLst>
          </p:cNvPr>
          <p:cNvPicPr>
            <a:picLocks noChangeAspect="1"/>
          </p:cNvPicPr>
          <p:nvPr/>
        </p:nvPicPr>
        <p:blipFill rotWithShape="1">
          <a:blip r:embed="rId4"/>
          <a:srcRect l="24321" t="6682" r="25432" b="32375"/>
          <a:stretch/>
        </p:blipFill>
        <p:spPr>
          <a:xfrm>
            <a:off x="628650" y="1967163"/>
            <a:ext cx="3660892" cy="2682596"/>
          </a:xfrm>
          <a:prstGeom prst="rect">
            <a:avLst/>
          </a:prstGeom>
        </p:spPr>
      </p:pic>
    </p:spTree>
    <p:extLst>
      <p:ext uri="{BB962C8B-B14F-4D97-AF65-F5344CB8AC3E}">
        <p14:creationId xmlns:p14="http://schemas.microsoft.com/office/powerpoint/2010/main" val="103650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A7783-F065-4BE0-AF4A-18285B269859}"/>
              </a:ext>
            </a:extLst>
          </p:cNvPr>
          <p:cNvSpPr>
            <a:spLocks noGrp="1"/>
          </p:cNvSpPr>
          <p:nvPr>
            <p:ph type="title"/>
          </p:nvPr>
        </p:nvSpPr>
        <p:spPr>
          <a:xfrm>
            <a:off x="1614487" y="643687"/>
            <a:ext cx="5915025" cy="2139553"/>
          </a:xfrm>
        </p:spPr>
        <p:txBody>
          <a:bodyPr>
            <a:normAutofit/>
          </a:bodyPr>
          <a:lstStyle/>
          <a:p>
            <a:r>
              <a:rPr lang="en-US" sz="2400" dirty="0"/>
              <a:t>Featured Presentation</a:t>
            </a:r>
          </a:p>
        </p:txBody>
      </p:sp>
    </p:spTree>
    <p:extLst>
      <p:ext uri="{BB962C8B-B14F-4D97-AF65-F5344CB8AC3E}">
        <p14:creationId xmlns:p14="http://schemas.microsoft.com/office/powerpoint/2010/main" val="202649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3503FA-C0D7-DA4F-984A-7ED63A1DDFA7}"/>
              </a:ext>
            </a:extLst>
          </p:cNvPr>
          <p:cNvSpPr>
            <a:spLocks noGrp="1"/>
          </p:cNvSpPr>
          <p:nvPr>
            <p:ph type="ctrTitle"/>
          </p:nvPr>
        </p:nvSpPr>
        <p:spPr>
          <a:xfrm>
            <a:off x="318042" y="1143000"/>
            <a:ext cx="4693346" cy="1741524"/>
          </a:xfrm>
        </p:spPr>
        <p:txBody>
          <a:bodyPr>
            <a:normAutofit fontScale="90000"/>
          </a:bodyPr>
          <a:lstStyle/>
          <a:p>
            <a:r>
              <a:rPr lang="en-US" dirty="0"/>
              <a:t>Ontario eConsult Program: Provider Perspectives and Vascular Surgery eConsults</a:t>
            </a:r>
          </a:p>
        </p:txBody>
      </p:sp>
      <p:sp>
        <p:nvSpPr>
          <p:cNvPr id="7" name="Subtitle 6">
            <a:extLst>
              <a:ext uri="{FF2B5EF4-FFF2-40B4-BE49-F238E27FC236}">
                <a16:creationId xmlns:a16="http://schemas.microsoft.com/office/drawing/2014/main" id="{DC394971-2982-D444-A74D-7A51E80C6C25}"/>
              </a:ext>
            </a:extLst>
          </p:cNvPr>
          <p:cNvSpPr>
            <a:spLocks noGrp="1"/>
          </p:cNvSpPr>
          <p:nvPr>
            <p:ph type="subTitle" idx="1"/>
          </p:nvPr>
        </p:nvSpPr>
        <p:spPr>
          <a:xfrm>
            <a:off x="318042" y="2960724"/>
            <a:ext cx="6216109" cy="1819894"/>
          </a:xfrm>
        </p:spPr>
        <p:txBody>
          <a:bodyPr>
            <a:normAutofit fontScale="85000" lnSpcReduction="20000"/>
          </a:bodyPr>
          <a:lstStyle/>
          <a:p>
            <a:pPr>
              <a:spcBef>
                <a:spcPts val="0"/>
              </a:spcBef>
            </a:pPr>
            <a:r>
              <a:rPr lang="en-US" sz="1800" b="1" dirty="0"/>
              <a:t>E-Consult Workgroup Webinar</a:t>
            </a:r>
          </a:p>
          <a:p>
            <a:pPr>
              <a:spcBef>
                <a:spcPts val="0"/>
              </a:spcBef>
            </a:pPr>
            <a:r>
              <a:rPr lang="en-US" sz="1400" dirty="0"/>
              <a:t>January 20</a:t>
            </a:r>
            <a:r>
              <a:rPr lang="en-US" sz="1400" baseline="30000" dirty="0"/>
              <a:t>th</a:t>
            </a:r>
            <a:r>
              <a:rPr lang="en-US" sz="1400" dirty="0"/>
              <a:t>, 2021, 12:00 – 1:00 pm PT</a:t>
            </a:r>
            <a:endParaRPr lang="en-US" sz="1400" dirty="0">
              <a:cs typeface="Calibri"/>
            </a:endParaRPr>
          </a:p>
          <a:p>
            <a:pPr>
              <a:spcBef>
                <a:spcPts val="0"/>
              </a:spcBef>
            </a:pPr>
            <a:endParaRPr lang="en-US" sz="1600" dirty="0">
              <a:cs typeface="Calibri"/>
            </a:endParaRPr>
          </a:p>
          <a:p>
            <a:pPr>
              <a:spcBef>
                <a:spcPts val="0"/>
              </a:spcBef>
            </a:pPr>
            <a:r>
              <a:rPr lang="en-US" sz="1600" b="1" dirty="0">
                <a:solidFill>
                  <a:srgbClr val="FFFFFF"/>
                </a:solidFill>
                <a:cs typeface="Calibri"/>
              </a:rPr>
              <a:t>Dr. Clare Liddy</a:t>
            </a:r>
          </a:p>
          <a:p>
            <a:pPr>
              <a:spcBef>
                <a:spcPts val="0"/>
              </a:spcBef>
            </a:pPr>
            <a:r>
              <a:rPr lang="en-US" sz="1400" dirty="0">
                <a:solidFill>
                  <a:srgbClr val="FFFFFF"/>
                </a:solidFill>
                <a:cs typeface="Calibri"/>
              </a:rPr>
              <a:t>Family Doctor &amp; Co-Executive Director, Ontario eConsult Program</a:t>
            </a:r>
          </a:p>
          <a:p>
            <a:pPr>
              <a:spcBef>
                <a:spcPts val="0"/>
              </a:spcBef>
            </a:pPr>
            <a:r>
              <a:rPr lang="en-US" sz="1600" b="1" dirty="0">
                <a:solidFill>
                  <a:srgbClr val="FFFFFF"/>
                </a:solidFill>
                <a:cs typeface="Calibri"/>
              </a:rPr>
              <a:t>Alexander Hajjar</a:t>
            </a:r>
          </a:p>
          <a:p>
            <a:pPr>
              <a:spcBef>
                <a:spcPts val="0"/>
              </a:spcBef>
            </a:pPr>
            <a:r>
              <a:rPr lang="en-US" sz="1400" dirty="0">
                <a:solidFill>
                  <a:srgbClr val="FFFFFF"/>
                </a:solidFill>
                <a:cs typeface="Calibri"/>
              </a:rPr>
              <a:t>MD Candidate 2022, Queens University</a:t>
            </a:r>
          </a:p>
          <a:p>
            <a:pPr>
              <a:spcBef>
                <a:spcPts val="0"/>
              </a:spcBef>
            </a:pPr>
            <a:r>
              <a:rPr lang="en-US" sz="1600" b="1" dirty="0">
                <a:solidFill>
                  <a:srgbClr val="FFFFFF"/>
                </a:solidFill>
                <a:cs typeface="Calibri"/>
              </a:rPr>
              <a:t>Claire Sethuram</a:t>
            </a:r>
          </a:p>
          <a:p>
            <a:pPr>
              <a:spcBef>
                <a:spcPts val="0"/>
              </a:spcBef>
            </a:pPr>
            <a:r>
              <a:rPr lang="en-US" sz="1400" dirty="0">
                <a:solidFill>
                  <a:srgbClr val="FFFFFF"/>
                </a:solidFill>
                <a:cs typeface="Calibri"/>
              </a:rPr>
              <a:t>MD Candidate 2024, University of Toronto</a:t>
            </a:r>
          </a:p>
        </p:txBody>
      </p:sp>
    </p:spTree>
    <p:extLst>
      <p:ext uri="{BB962C8B-B14F-4D97-AF65-F5344CB8AC3E}">
        <p14:creationId xmlns:p14="http://schemas.microsoft.com/office/powerpoint/2010/main" val="278596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2BF1-2115-4FA4-AF37-4C0BF390B6DD}"/>
              </a:ext>
            </a:extLst>
          </p:cNvPr>
          <p:cNvSpPr>
            <a:spLocks noGrp="1"/>
          </p:cNvSpPr>
          <p:nvPr>
            <p:ph type="title"/>
          </p:nvPr>
        </p:nvSpPr>
        <p:spPr/>
        <p:txBody>
          <a:bodyPr/>
          <a:lstStyle/>
          <a:p>
            <a:r>
              <a:rPr lang="en-US" dirty="0"/>
              <a:t>Introduction to Presenters</a:t>
            </a:r>
          </a:p>
        </p:txBody>
      </p:sp>
      <p:sp>
        <p:nvSpPr>
          <p:cNvPr id="6" name="TextBox 5">
            <a:extLst>
              <a:ext uri="{FF2B5EF4-FFF2-40B4-BE49-F238E27FC236}">
                <a16:creationId xmlns:a16="http://schemas.microsoft.com/office/drawing/2014/main" id="{B2C6CFA7-F9B0-414A-BFFB-D7A60618A1BD}"/>
              </a:ext>
            </a:extLst>
          </p:cNvPr>
          <p:cNvSpPr txBox="1"/>
          <p:nvPr/>
        </p:nvSpPr>
        <p:spPr>
          <a:xfrm>
            <a:off x="537115" y="3499109"/>
            <a:ext cx="2358485" cy="1107996"/>
          </a:xfrm>
          <a:prstGeom prst="rect">
            <a:avLst/>
          </a:prstGeom>
          <a:noFill/>
        </p:spPr>
        <p:txBody>
          <a:bodyPr wrap="square">
            <a:spAutoFit/>
          </a:bodyPr>
          <a:lstStyle/>
          <a:p>
            <a:pPr>
              <a:spcBef>
                <a:spcPts val="0"/>
              </a:spcBef>
            </a:pPr>
            <a:r>
              <a:rPr lang="en-US" b="1" dirty="0">
                <a:cs typeface="Calibri"/>
              </a:rPr>
              <a:t>Dr. Clare Liddy</a:t>
            </a:r>
          </a:p>
          <a:p>
            <a:pPr>
              <a:spcBef>
                <a:spcPts val="0"/>
              </a:spcBef>
            </a:pPr>
            <a:r>
              <a:rPr lang="en-US" sz="1600" dirty="0">
                <a:cs typeface="Calibri"/>
              </a:rPr>
              <a:t>Family Doctor</a:t>
            </a:r>
          </a:p>
          <a:p>
            <a:pPr>
              <a:spcBef>
                <a:spcPts val="0"/>
              </a:spcBef>
            </a:pPr>
            <a:r>
              <a:rPr lang="en-US" sz="1600" dirty="0">
                <a:cs typeface="Calibri"/>
              </a:rPr>
              <a:t>Co-Executive Director Ontario eConsult Program</a:t>
            </a:r>
          </a:p>
        </p:txBody>
      </p:sp>
      <p:sp>
        <p:nvSpPr>
          <p:cNvPr id="8" name="TextBox 7">
            <a:extLst>
              <a:ext uri="{FF2B5EF4-FFF2-40B4-BE49-F238E27FC236}">
                <a16:creationId xmlns:a16="http://schemas.microsoft.com/office/drawing/2014/main" id="{2DEBAF1A-12B9-458B-B596-C5C2F3BDDEB4}"/>
              </a:ext>
            </a:extLst>
          </p:cNvPr>
          <p:cNvSpPr txBox="1"/>
          <p:nvPr/>
        </p:nvSpPr>
        <p:spPr>
          <a:xfrm>
            <a:off x="3504541" y="3489912"/>
            <a:ext cx="1837568" cy="861774"/>
          </a:xfrm>
          <a:prstGeom prst="rect">
            <a:avLst/>
          </a:prstGeom>
          <a:noFill/>
        </p:spPr>
        <p:txBody>
          <a:bodyPr wrap="square">
            <a:spAutoFit/>
          </a:bodyPr>
          <a:lstStyle/>
          <a:p>
            <a:pPr>
              <a:spcBef>
                <a:spcPts val="0"/>
              </a:spcBef>
            </a:pPr>
            <a:r>
              <a:rPr lang="en-US" b="1" dirty="0">
                <a:cs typeface="Calibri"/>
              </a:rPr>
              <a:t>Alexander Hajjar</a:t>
            </a:r>
          </a:p>
          <a:p>
            <a:pPr>
              <a:spcBef>
                <a:spcPts val="0"/>
              </a:spcBef>
            </a:pPr>
            <a:r>
              <a:rPr lang="en-US" sz="1600" dirty="0">
                <a:cs typeface="Calibri"/>
              </a:rPr>
              <a:t>MD Candidate 2022</a:t>
            </a:r>
          </a:p>
          <a:p>
            <a:pPr>
              <a:spcBef>
                <a:spcPts val="0"/>
              </a:spcBef>
            </a:pPr>
            <a:r>
              <a:rPr lang="en-US" sz="1600" dirty="0">
                <a:cs typeface="Calibri"/>
              </a:rPr>
              <a:t>Queens University</a:t>
            </a:r>
          </a:p>
        </p:txBody>
      </p:sp>
      <p:sp>
        <p:nvSpPr>
          <p:cNvPr id="10" name="TextBox 9">
            <a:extLst>
              <a:ext uri="{FF2B5EF4-FFF2-40B4-BE49-F238E27FC236}">
                <a16:creationId xmlns:a16="http://schemas.microsoft.com/office/drawing/2014/main" id="{6BFBAF9F-7EC8-4BC1-8060-C9FE86CCF9C4}"/>
              </a:ext>
            </a:extLst>
          </p:cNvPr>
          <p:cNvSpPr txBox="1"/>
          <p:nvPr/>
        </p:nvSpPr>
        <p:spPr>
          <a:xfrm>
            <a:off x="6357834" y="3516606"/>
            <a:ext cx="2150024" cy="861774"/>
          </a:xfrm>
          <a:prstGeom prst="rect">
            <a:avLst/>
          </a:prstGeom>
          <a:noFill/>
        </p:spPr>
        <p:txBody>
          <a:bodyPr wrap="square">
            <a:spAutoFit/>
          </a:bodyPr>
          <a:lstStyle/>
          <a:p>
            <a:pPr>
              <a:spcBef>
                <a:spcPts val="0"/>
              </a:spcBef>
            </a:pPr>
            <a:r>
              <a:rPr lang="en-US" b="1" dirty="0">
                <a:cs typeface="Calibri"/>
              </a:rPr>
              <a:t>Claire Sethuram</a:t>
            </a:r>
          </a:p>
          <a:p>
            <a:pPr>
              <a:spcBef>
                <a:spcPts val="0"/>
              </a:spcBef>
            </a:pPr>
            <a:r>
              <a:rPr lang="en-US" sz="1600" dirty="0">
                <a:cs typeface="Calibri"/>
              </a:rPr>
              <a:t>MD Candidate 2024</a:t>
            </a:r>
          </a:p>
          <a:p>
            <a:pPr>
              <a:spcBef>
                <a:spcPts val="0"/>
              </a:spcBef>
            </a:pPr>
            <a:r>
              <a:rPr lang="en-US" sz="1600" dirty="0">
                <a:cs typeface="Calibri"/>
              </a:rPr>
              <a:t>University of Toronto</a:t>
            </a:r>
          </a:p>
        </p:txBody>
      </p:sp>
      <p:pic>
        <p:nvPicPr>
          <p:cNvPr id="1026" name="Picture 2" descr="Alexander Hajjar - MD Candidate, 2022 - Queen's University | LinkedIn">
            <a:extLst>
              <a:ext uri="{FF2B5EF4-FFF2-40B4-BE49-F238E27FC236}">
                <a16:creationId xmlns:a16="http://schemas.microsoft.com/office/drawing/2014/main" id="{1C86F7D5-2A75-4CC7-8FCF-C4C4F9951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541" y="1447998"/>
            <a:ext cx="1710953" cy="1731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ire Sethuram (@ClaireSethuram) | Twitter">
            <a:extLst>
              <a:ext uri="{FF2B5EF4-FFF2-40B4-BE49-F238E27FC236}">
                <a16:creationId xmlns:a16="http://schemas.microsoft.com/office/drawing/2014/main" id="{00943DAD-F78A-4FDC-9BBC-7EB0293A6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834" y="1235333"/>
            <a:ext cx="2150024" cy="215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re Liddy | Department of Family Medicine | University of Ottawa">
            <a:extLst>
              <a:ext uri="{FF2B5EF4-FFF2-40B4-BE49-F238E27FC236}">
                <a16:creationId xmlns:a16="http://schemas.microsoft.com/office/drawing/2014/main" id="{46092F5A-7D0E-4CE8-A283-D37E746C3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5" y="1190909"/>
            <a:ext cx="1825086" cy="223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271464" y="7141"/>
            <a:ext cx="8507920" cy="993776"/>
          </a:xfrm>
        </p:spPr>
        <p:txBody>
          <a:bodyPr/>
          <a:lstStyle/>
          <a:p>
            <a:r>
              <a:rPr lang="en-US" altLang="en-US" sz="2800" dirty="0">
                <a:latin typeface="+mn-lt"/>
              </a:rPr>
              <a:t>The BASE eConsult Team</a:t>
            </a:r>
          </a:p>
        </p:txBody>
      </p:sp>
      <p:sp>
        <p:nvSpPr>
          <p:cNvPr id="2" name="TextBox 1"/>
          <p:cNvSpPr txBox="1"/>
          <p:nvPr/>
        </p:nvSpPr>
        <p:spPr>
          <a:xfrm>
            <a:off x="271465" y="835823"/>
            <a:ext cx="5761039" cy="3254737"/>
          </a:xfrm>
          <a:prstGeom prst="rect">
            <a:avLst/>
          </a:prstGeom>
          <a:noFill/>
        </p:spPr>
        <p:txBody>
          <a:bodyPr lIns="68580" tIns="34290" rIns="68580" bIns="34290">
            <a:spAutoFit/>
          </a:bodyPr>
          <a:lstStyle/>
          <a:p>
            <a:pPr>
              <a:defRPr/>
            </a:pPr>
            <a:r>
              <a:rPr lang="en-CA" sz="1400" b="1" dirty="0">
                <a:solidFill>
                  <a:srgbClr val="4AB137"/>
                </a:solidFill>
                <a:cs typeface="Arial" panose="020B0604020202020204" pitchFamily="34" charset="0"/>
              </a:rPr>
              <a:t>A collaboration between:</a:t>
            </a:r>
          </a:p>
          <a:p>
            <a:pPr marL="258359" indent="-258359">
              <a:buFont typeface="Arial" panose="020B0604020202020204" pitchFamily="34" charset="0"/>
              <a:buChar char="•"/>
              <a:defRPr/>
            </a:pPr>
            <a:r>
              <a:rPr lang="en-CA" sz="1400" dirty="0">
                <a:cs typeface="Arial" panose="020B0604020202020204" pitchFamily="34" charset="0"/>
              </a:rPr>
              <a:t>Champlain Local Health Integration Network</a:t>
            </a:r>
          </a:p>
          <a:p>
            <a:pPr marL="258359" indent="-258359">
              <a:buFont typeface="Arial" panose="020B0604020202020204" pitchFamily="34" charset="0"/>
              <a:buChar char="•"/>
              <a:defRPr/>
            </a:pPr>
            <a:r>
              <a:rPr lang="en-US" sz="1400" dirty="0">
                <a:cs typeface="Arial" panose="020B0604020202020204" pitchFamily="34" charset="0"/>
              </a:rPr>
              <a:t>The Ottawa Hospital</a:t>
            </a:r>
          </a:p>
          <a:p>
            <a:pPr marL="258359" indent="-258359">
              <a:buFont typeface="Arial" panose="020B0604020202020204" pitchFamily="34" charset="0"/>
              <a:buChar char="•"/>
              <a:defRPr/>
            </a:pPr>
            <a:r>
              <a:rPr lang="en-US" sz="1400" dirty="0">
                <a:cs typeface="Arial" panose="020B0604020202020204" pitchFamily="34" charset="0"/>
              </a:rPr>
              <a:t>Bruyère Research Institute</a:t>
            </a:r>
          </a:p>
          <a:p>
            <a:pPr marL="258359" indent="-258359">
              <a:buFont typeface="Arial" panose="020B0604020202020204" pitchFamily="34" charset="0"/>
              <a:buChar char="•"/>
              <a:defRPr/>
            </a:pPr>
            <a:r>
              <a:rPr lang="en-US" sz="1400" dirty="0">
                <a:cs typeface="Arial" panose="020B0604020202020204" pitchFamily="34" charset="0"/>
              </a:rPr>
              <a:t>Winchester District Memorial Hospital</a:t>
            </a:r>
          </a:p>
          <a:p>
            <a:pPr marL="342892" indent="-342892">
              <a:buFont typeface="Arial" panose="020B0604020202020204" pitchFamily="34" charset="0"/>
              <a:buChar char="•"/>
              <a:defRPr/>
            </a:pPr>
            <a:endParaRPr lang="en-US" sz="500" dirty="0">
              <a:solidFill>
                <a:srgbClr val="295454"/>
              </a:solidFill>
              <a:cs typeface="Arial" panose="020B0604020202020204" pitchFamily="34" charset="0"/>
            </a:endParaRPr>
          </a:p>
          <a:p>
            <a:pPr>
              <a:defRPr/>
            </a:pPr>
            <a:r>
              <a:rPr lang="en-US" sz="1400" b="1" dirty="0">
                <a:solidFill>
                  <a:srgbClr val="4AB137"/>
                </a:solidFill>
                <a:cs typeface="Arial" panose="020B0604020202020204" pitchFamily="34" charset="0"/>
              </a:rPr>
              <a:t>Program Funding</a:t>
            </a:r>
          </a:p>
          <a:p>
            <a:pPr marL="257168" indent="-257168">
              <a:buFont typeface="Arial" panose="020B0604020202020204" pitchFamily="34" charset="0"/>
              <a:buChar char="•"/>
              <a:defRPr/>
            </a:pPr>
            <a:r>
              <a:rPr lang="en-US" sz="1400" dirty="0">
                <a:cs typeface="Arial" panose="020B0604020202020204" pitchFamily="34" charset="0"/>
              </a:rPr>
              <a:t>Champlain Local Health Integration Network</a:t>
            </a:r>
          </a:p>
          <a:p>
            <a:pPr marL="257168" indent="-257168">
              <a:buFont typeface="Arial" panose="020B0604020202020204" pitchFamily="34" charset="0"/>
              <a:buChar char="•"/>
              <a:defRPr/>
            </a:pPr>
            <a:r>
              <a:rPr lang="en-US" sz="1400" dirty="0">
                <a:cs typeface="Arial" panose="020B0604020202020204" pitchFamily="34" charset="0"/>
              </a:rPr>
              <a:t>Ontario Ministry of Health</a:t>
            </a:r>
          </a:p>
          <a:p>
            <a:pPr>
              <a:defRPr/>
            </a:pPr>
            <a:endParaRPr lang="en-US" sz="600" dirty="0">
              <a:solidFill>
                <a:srgbClr val="295454"/>
              </a:solidFill>
              <a:cs typeface="Arial" panose="020B0604020202020204" pitchFamily="34" charset="0"/>
            </a:endParaRPr>
          </a:p>
          <a:p>
            <a:pPr>
              <a:defRPr/>
            </a:pPr>
            <a:r>
              <a:rPr lang="en-US" sz="1400" b="1" dirty="0">
                <a:solidFill>
                  <a:srgbClr val="4AB137"/>
                </a:solidFill>
                <a:cs typeface="Arial" panose="020B0604020202020204" pitchFamily="34" charset="0"/>
              </a:rPr>
              <a:t>Current Research Funding</a:t>
            </a:r>
          </a:p>
          <a:p>
            <a:pPr marL="257168" indent="-257168">
              <a:buFont typeface="Arial" panose="020B0604020202020204" pitchFamily="34" charset="0"/>
              <a:buChar char="•"/>
              <a:defRPr/>
            </a:pPr>
            <a:r>
              <a:rPr lang="en-US" sz="1400" dirty="0">
                <a:cs typeface="Arial" panose="020B0604020202020204" pitchFamily="34" charset="0"/>
              </a:rPr>
              <a:t>Canadian Institutes of Health Research</a:t>
            </a:r>
          </a:p>
          <a:p>
            <a:pPr marL="257168" indent="-257168">
              <a:buFont typeface="Arial" panose="020B0604020202020204" pitchFamily="34" charset="0"/>
              <a:buChar char="•"/>
              <a:defRPr/>
            </a:pPr>
            <a:r>
              <a:rPr lang="en-US" sz="1400" dirty="0">
                <a:cs typeface="Arial" panose="020B0604020202020204" pitchFamily="34" charset="0"/>
              </a:rPr>
              <a:t>Bruyère Research Institute </a:t>
            </a:r>
          </a:p>
          <a:p>
            <a:pPr marL="257168" indent="-257168">
              <a:buFont typeface="Arial" panose="020B0604020202020204" pitchFamily="34" charset="0"/>
              <a:buChar char="•"/>
              <a:defRPr/>
            </a:pPr>
            <a:r>
              <a:rPr lang="en-US" sz="1400" dirty="0">
                <a:cs typeface="Arial" panose="020B0604020202020204" pitchFamily="34" charset="0"/>
              </a:rPr>
              <a:t>Canadian Foundation for Healthcare Improvement</a:t>
            </a:r>
          </a:p>
          <a:p>
            <a:pPr>
              <a:defRPr/>
            </a:pPr>
            <a:endParaRPr lang="en-US" sz="1400" dirty="0">
              <a:cs typeface="Arial" panose="020B0604020202020204" pitchFamily="34" charset="0"/>
            </a:endParaRPr>
          </a:p>
          <a:p>
            <a:pPr>
              <a:defRPr/>
            </a:pPr>
            <a:endParaRPr lang="en-CA" sz="1400" dirty="0">
              <a:cs typeface="Arial" panose="020B0604020202020204" pitchFamily="34" charset="0"/>
            </a:endParaRPr>
          </a:p>
        </p:txBody>
      </p:sp>
      <p:graphicFrame>
        <p:nvGraphicFramePr>
          <p:cNvPr id="4" name="Table 3"/>
          <p:cNvGraphicFramePr>
            <a:graphicFrameLocks noGrp="1"/>
          </p:cNvGraphicFramePr>
          <p:nvPr/>
        </p:nvGraphicFramePr>
        <p:xfrm>
          <a:off x="1289050" y="4039791"/>
          <a:ext cx="6437314" cy="506446"/>
        </p:xfrm>
        <a:graphic>
          <a:graphicData uri="http://schemas.openxmlformats.org/drawingml/2006/table">
            <a:tbl>
              <a:tblPr firstRow="1" firstCol="1" bandRow="1"/>
              <a:tblGrid>
                <a:gridCol w="2145348">
                  <a:extLst>
                    <a:ext uri="{9D8B030D-6E8A-4147-A177-3AD203B41FA5}">
                      <a16:colId xmlns:a16="http://schemas.microsoft.com/office/drawing/2014/main" val="20000"/>
                    </a:ext>
                  </a:extLst>
                </a:gridCol>
                <a:gridCol w="2145983">
                  <a:extLst>
                    <a:ext uri="{9D8B030D-6E8A-4147-A177-3AD203B41FA5}">
                      <a16:colId xmlns:a16="http://schemas.microsoft.com/office/drawing/2014/main" val="20001"/>
                    </a:ext>
                  </a:extLst>
                </a:gridCol>
                <a:gridCol w="2145983">
                  <a:extLst>
                    <a:ext uri="{9D8B030D-6E8A-4147-A177-3AD203B41FA5}">
                      <a16:colId xmlns:a16="http://schemas.microsoft.com/office/drawing/2014/main" val="20002"/>
                    </a:ext>
                  </a:extLst>
                </a:gridCol>
              </a:tblGrid>
              <a:tr h="251460">
                <a:tc>
                  <a:txBody>
                    <a:bodyPr/>
                    <a:lstStyle/>
                    <a:p>
                      <a:pPr marL="0" marR="0" algn="ctr">
                        <a:spcBef>
                          <a:spcPts val="0"/>
                        </a:spcBef>
                        <a:spcAft>
                          <a:spcPts val="0"/>
                        </a:spcAft>
                      </a:pPr>
                      <a:r>
                        <a:rPr lang="en-US" sz="800" b="1" dirty="0">
                          <a:solidFill>
                            <a:srgbClr val="7030A0"/>
                          </a:solidFill>
                          <a:effectLst/>
                          <a:latin typeface="Calibri"/>
                          <a:ea typeface="MS Mincho"/>
                          <a:cs typeface="Times New Roman"/>
                        </a:rPr>
                        <a:t>Clare Liddy</a:t>
                      </a:r>
                      <a:endParaRPr lang="en-CA" sz="800" dirty="0">
                        <a:effectLst/>
                        <a:latin typeface="Calibri"/>
                        <a:ea typeface="MS Mincho"/>
                        <a:cs typeface="Times New Roman"/>
                      </a:endParaRPr>
                    </a:p>
                    <a:p>
                      <a:pPr marL="0" marR="0" algn="ctr">
                        <a:spcBef>
                          <a:spcPts val="0"/>
                        </a:spcBef>
                        <a:spcAft>
                          <a:spcPts val="0"/>
                        </a:spcAft>
                      </a:pPr>
                      <a:r>
                        <a:rPr lang="en-US" sz="800" b="1" dirty="0">
                          <a:solidFill>
                            <a:srgbClr val="7030A0"/>
                          </a:solidFill>
                          <a:effectLst/>
                          <a:latin typeface="Calibri"/>
                          <a:ea typeface="MS Mincho"/>
                          <a:cs typeface="Times New Roman"/>
                        </a:rPr>
                        <a:t>Primary Care Lead</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en-US" sz="800" b="1" dirty="0">
                          <a:solidFill>
                            <a:srgbClr val="7030A0"/>
                          </a:solidFill>
                          <a:effectLst/>
                          <a:latin typeface="Calibri"/>
                          <a:ea typeface="MS Mincho"/>
                          <a:cs typeface="Times New Roman"/>
                        </a:rPr>
                        <a:t>Erin Keely</a:t>
                      </a:r>
                      <a:endParaRPr lang="en-CA" sz="800" dirty="0">
                        <a:effectLst/>
                        <a:latin typeface="Calibri"/>
                        <a:ea typeface="MS Mincho"/>
                        <a:cs typeface="Times New Roman"/>
                      </a:endParaRPr>
                    </a:p>
                    <a:p>
                      <a:pPr marL="0" marR="0" algn="ctr">
                        <a:spcBef>
                          <a:spcPts val="0"/>
                        </a:spcBef>
                        <a:spcAft>
                          <a:spcPts val="0"/>
                        </a:spcAft>
                      </a:pPr>
                      <a:r>
                        <a:rPr lang="en-US" sz="800" b="1" dirty="0">
                          <a:solidFill>
                            <a:srgbClr val="7030A0"/>
                          </a:solidFill>
                          <a:effectLst/>
                          <a:latin typeface="Calibri"/>
                          <a:ea typeface="MS Mincho"/>
                          <a:cs typeface="Times New Roman"/>
                        </a:rPr>
                        <a:t>Specialist Lead</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fr-CA" sz="800" b="1" dirty="0">
                          <a:solidFill>
                            <a:srgbClr val="7030A0"/>
                          </a:solidFill>
                          <a:effectLst/>
                          <a:latin typeface="Calibri"/>
                          <a:ea typeface="MS Mincho"/>
                          <a:cs typeface="Times New Roman"/>
                        </a:rPr>
                        <a:t>Amir Afkham</a:t>
                      </a:r>
                      <a:endParaRPr lang="en-CA" sz="800" dirty="0">
                        <a:effectLst/>
                        <a:latin typeface="Calibri"/>
                        <a:ea typeface="MS Mincho"/>
                        <a:cs typeface="Times New Roman"/>
                      </a:endParaRPr>
                    </a:p>
                    <a:p>
                      <a:pPr marL="0" marR="0" algn="ctr">
                        <a:spcBef>
                          <a:spcPts val="0"/>
                        </a:spcBef>
                        <a:spcAft>
                          <a:spcPts val="0"/>
                        </a:spcAft>
                      </a:pPr>
                      <a:r>
                        <a:rPr lang="fr-CA" sz="800" b="1" dirty="0">
                          <a:solidFill>
                            <a:srgbClr val="7030A0"/>
                          </a:solidFill>
                          <a:effectLst/>
                          <a:latin typeface="Calibri"/>
                          <a:ea typeface="MS Mincho"/>
                          <a:cs typeface="Times New Roman"/>
                        </a:rPr>
                        <a:t>Engagement &amp; Implementation Lead</a:t>
                      </a:r>
                      <a:endParaRPr lang="en-CA" sz="800" dirty="0">
                        <a:effectLst/>
                        <a:latin typeface="Calibri"/>
                        <a:ea typeface="MS Mincho"/>
                        <a:cs typeface="Times New Roman"/>
                      </a:endParaRPr>
                    </a:p>
                  </a:txBody>
                  <a:tcPr marL="68591" marR="68591" marT="0" marB="0" anchor="b">
                    <a:lnL>
                      <a:noFill/>
                    </a:lnL>
                    <a:lnR>
                      <a:noFill/>
                    </a:lnR>
                    <a:lnT>
                      <a:noFill/>
                    </a:lnT>
                    <a:lnB>
                      <a:noFill/>
                    </a:lnB>
                  </a:tcPr>
                </a:tc>
                <a:extLst>
                  <a:ext uri="{0D108BD9-81ED-4DB2-BD59-A6C34878D82A}">
                    <a16:rowId xmlns:a16="http://schemas.microsoft.com/office/drawing/2014/main" val="10000"/>
                  </a:ext>
                </a:extLst>
              </a:tr>
              <a:tr h="125730">
                <a:tc>
                  <a:txBody>
                    <a:bodyPr/>
                    <a:lstStyle/>
                    <a:p>
                      <a:pPr marL="0" marR="0" algn="ctr">
                        <a:spcBef>
                          <a:spcPts val="0"/>
                        </a:spcBef>
                        <a:spcAft>
                          <a:spcPts val="0"/>
                        </a:spcAft>
                      </a:pPr>
                      <a:r>
                        <a:rPr lang="en-CA" sz="800" u="sng" dirty="0">
                          <a:solidFill>
                            <a:srgbClr val="0000FF"/>
                          </a:solidFill>
                          <a:effectLst/>
                          <a:latin typeface="Calibri"/>
                          <a:ea typeface="Times New Roman"/>
                          <a:cs typeface="Calibri"/>
                          <a:hlinkClick r:id="rId3"/>
                        </a:rPr>
                        <a:t>cliddy@bruyere.org</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en-CA" sz="800" u="sng" dirty="0">
                          <a:solidFill>
                            <a:srgbClr val="0000FF"/>
                          </a:solidFill>
                          <a:effectLst/>
                          <a:latin typeface="Calibri"/>
                          <a:ea typeface="Times New Roman"/>
                          <a:cs typeface="Calibri"/>
                          <a:hlinkClick r:id="rId4"/>
                        </a:rPr>
                        <a:t>ekeely@toh.ca</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en-CA" sz="800" u="sng" dirty="0">
                          <a:solidFill>
                            <a:srgbClr val="0000FF"/>
                          </a:solidFill>
                          <a:effectLst/>
                          <a:latin typeface="Calibri"/>
                          <a:ea typeface="Times New Roman"/>
                          <a:cs typeface="Calibri"/>
                          <a:hlinkClick r:id="rId5"/>
                        </a:rPr>
                        <a:t>Amir.Afkham@lhins.on.ca</a:t>
                      </a:r>
                      <a:endParaRPr lang="en-CA" sz="800" dirty="0">
                        <a:effectLst/>
                        <a:latin typeface="Calibri"/>
                        <a:ea typeface="MS Mincho"/>
                        <a:cs typeface="Times New Roman"/>
                      </a:endParaRPr>
                    </a:p>
                  </a:txBody>
                  <a:tcPr marL="68591" marR="68591" marT="0" marB="0" anchor="b">
                    <a:lnL>
                      <a:noFill/>
                    </a:lnL>
                    <a:lnR>
                      <a:noFill/>
                    </a:lnR>
                    <a:lnT>
                      <a:noFill/>
                    </a:lnT>
                    <a:lnB>
                      <a:noFill/>
                    </a:lnB>
                  </a:tcPr>
                </a:tc>
                <a:extLst>
                  <a:ext uri="{0D108BD9-81ED-4DB2-BD59-A6C34878D82A}">
                    <a16:rowId xmlns:a16="http://schemas.microsoft.com/office/drawing/2014/main" val="10001"/>
                  </a:ext>
                </a:extLst>
              </a:tr>
              <a:tr h="129256">
                <a:tc>
                  <a:txBody>
                    <a:bodyPr/>
                    <a:lstStyle/>
                    <a:p>
                      <a:pPr marL="0" marR="0" algn="ctr">
                        <a:spcBef>
                          <a:spcPts val="0"/>
                        </a:spcBef>
                        <a:spcAft>
                          <a:spcPts val="0"/>
                        </a:spcAft>
                      </a:pPr>
                      <a:r>
                        <a:rPr lang="en-CA" sz="800" dirty="0">
                          <a:effectLst/>
                          <a:latin typeface="Calibri"/>
                          <a:ea typeface="Times New Roman"/>
                          <a:cs typeface="Calibri"/>
                        </a:rPr>
                        <a:t>613-562-6262, Ext. 2928</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en-CA" sz="800" dirty="0">
                          <a:effectLst/>
                          <a:latin typeface="Calibri"/>
                          <a:ea typeface="Times New Roman"/>
                          <a:cs typeface="Calibri"/>
                        </a:rPr>
                        <a:t>613-738-8400, Ext. 81941</a:t>
                      </a:r>
                      <a:endParaRPr lang="en-CA" sz="800" dirty="0">
                        <a:effectLst/>
                        <a:latin typeface="Calibri"/>
                        <a:ea typeface="MS Mincho"/>
                        <a:cs typeface="Times New Roman"/>
                      </a:endParaRPr>
                    </a:p>
                  </a:txBody>
                  <a:tcPr marL="68591" marR="68591" marT="0" marB="0" anchor="b">
                    <a:lnL>
                      <a:noFill/>
                    </a:lnL>
                    <a:lnR>
                      <a:noFill/>
                    </a:lnR>
                    <a:lnT>
                      <a:noFill/>
                    </a:lnT>
                    <a:lnB>
                      <a:noFill/>
                    </a:lnB>
                  </a:tcPr>
                </a:tc>
                <a:tc>
                  <a:txBody>
                    <a:bodyPr/>
                    <a:lstStyle/>
                    <a:p>
                      <a:pPr marL="0" marR="0" algn="ctr">
                        <a:spcBef>
                          <a:spcPts val="0"/>
                        </a:spcBef>
                        <a:spcAft>
                          <a:spcPts val="0"/>
                        </a:spcAft>
                      </a:pPr>
                      <a:r>
                        <a:rPr lang="en-US" sz="800" dirty="0">
                          <a:effectLst/>
                          <a:latin typeface="Calibri"/>
                          <a:ea typeface="Times New Roman"/>
                          <a:cs typeface="Calibri"/>
                        </a:rPr>
                        <a:t>613-747-3235</a:t>
                      </a:r>
                      <a:endParaRPr lang="en-CA" sz="800" dirty="0">
                        <a:effectLst/>
                        <a:latin typeface="Calibri"/>
                        <a:ea typeface="MS Mincho"/>
                        <a:cs typeface="Times New Roman"/>
                      </a:endParaRPr>
                    </a:p>
                  </a:txBody>
                  <a:tcPr marL="68591" marR="68591" marT="0" marB="0" anchor="b">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307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0415" y="1913746"/>
            <a:ext cx="142026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8583" y="329804"/>
            <a:ext cx="1587817" cy="93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611" y="2417051"/>
            <a:ext cx="1914589" cy="9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1879" y="539089"/>
            <a:ext cx="889538" cy="8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7" descr="ef5a1cd021a4b08b5e1baeb358349728d7621a13ea8be3abca"/>
          <p:cNvPicPr>
            <a:picLocks noChangeAspect="1" noChangeArrowheads="1"/>
          </p:cNvPicPr>
          <p:nvPr/>
        </p:nvPicPr>
        <p:blipFill>
          <a:blip r:embed="rId10">
            <a:extLst>
              <a:ext uri="{28A0092B-C50C-407E-A947-70E740481C1C}">
                <a14:useLocalDpi xmlns:a14="http://schemas.microsoft.com/office/drawing/2010/main" val="0"/>
              </a:ext>
            </a:extLst>
          </a:blip>
          <a:srcRect l="56593" r="13181"/>
          <a:stretch>
            <a:fillRect/>
          </a:stretch>
        </p:blipFill>
        <p:spPr bwMode="auto">
          <a:xfrm>
            <a:off x="4762502" y="1360886"/>
            <a:ext cx="2347913"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278497"/>
      </p:ext>
    </p:extLst>
  </p:cSld>
  <p:clrMapOvr>
    <a:masterClrMapping/>
  </p:clrMapOvr>
  <p:transition spd="slow" advTm="2109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459016" y="4045350"/>
            <a:ext cx="1823837" cy="453440"/>
          </a:xfrm>
          <a:prstGeom prst="rect">
            <a:avLst/>
          </a:prstGeom>
        </p:spPr>
      </p:pic>
      <p:pic>
        <p:nvPicPr>
          <p:cNvPr id="9" name="Picture 8"/>
          <p:cNvPicPr>
            <a:picLocks noChangeAspect="1"/>
          </p:cNvPicPr>
          <p:nvPr/>
        </p:nvPicPr>
        <p:blipFill>
          <a:blip r:embed="rId4"/>
          <a:stretch>
            <a:fillRect/>
          </a:stretch>
        </p:blipFill>
        <p:spPr>
          <a:xfrm>
            <a:off x="2793383" y="342802"/>
            <a:ext cx="4753076" cy="1801991"/>
          </a:xfrm>
          <a:prstGeom prst="rect">
            <a:avLst/>
          </a:prstGeom>
        </p:spPr>
      </p:pic>
      <p:pic>
        <p:nvPicPr>
          <p:cNvPr id="4" name="Picture 3"/>
          <p:cNvPicPr>
            <a:picLocks noChangeAspect="1"/>
          </p:cNvPicPr>
          <p:nvPr/>
        </p:nvPicPr>
        <p:blipFill>
          <a:blip r:embed="rId5"/>
          <a:stretch>
            <a:fillRect/>
          </a:stretch>
        </p:blipFill>
        <p:spPr>
          <a:xfrm>
            <a:off x="1859080" y="2352323"/>
            <a:ext cx="2881922" cy="1919747"/>
          </a:xfrm>
          <a:prstGeom prst="rect">
            <a:avLst/>
          </a:prstGeom>
        </p:spPr>
      </p:pic>
    </p:spTree>
    <p:extLst>
      <p:ext uri="{BB962C8B-B14F-4D97-AF65-F5344CB8AC3E}">
        <p14:creationId xmlns:p14="http://schemas.microsoft.com/office/powerpoint/2010/main" val="3299530031"/>
      </p:ext>
    </p:extLst>
  </p:cSld>
  <p:clrMapOvr>
    <a:masterClrMapping/>
  </p:clrMapOvr>
</p:sld>
</file>

<file path=ppt/theme/theme1.xml><?xml version="1.0" encoding="utf-8"?>
<a:theme xmlns:a="http://schemas.openxmlformats.org/drawingml/2006/main" name="Default Theme">
  <a:themeElements>
    <a:clrScheme name="Custom 11">
      <a:dk1>
        <a:sysClr val="windowText" lastClr="000000"/>
      </a:dk1>
      <a:lt1>
        <a:sysClr val="window" lastClr="FFFFFF"/>
      </a:lt1>
      <a:dk2>
        <a:srgbClr val="0097A0"/>
      </a:dk2>
      <a:lt2>
        <a:srgbClr val="B3DBB0"/>
      </a:lt2>
      <a:accent1>
        <a:srgbClr val="50A646"/>
      </a:accent1>
      <a:accent2>
        <a:srgbClr val="009986"/>
      </a:accent2>
      <a:accent3>
        <a:srgbClr val="43C5E4"/>
      </a:accent3>
      <a:accent4>
        <a:srgbClr val="0086B5"/>
      </a:accent4>
      <a:accent5>
        <a:srgbClr val="734796"/>
      </a:accent5>
      <a:accent6>
        <a:srgbClr val="F26522"/>
      </a:accent6>
      <a:hlink>
        <a:srgbClr val="4D4D4D"/>
      </a:hlink>
      <a:folHlink>
        <a:srgbClr val="9805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E PPT Theme - WideScreen - NOV 2019">
  <a:themeElements>
    <a:clrScheme name="Custom 11">
      <a:dk1>
        <a:sysClr val="windowText" lastClr="000000"/>
      </a:dk1>
      <a:lt1>
        <a:sysClr val="window" lastClr="FFFFFF"/>
      </a:lt1>
      <a:dk2>
        <a:srgbClr val="0097A0"/>
      </a:dk2>
      <a:lt2>
        <a:srgbClr val="B3DBB0"/>
      </a:lt2>
      <a:accent1>
        <a:srgbClr val="50A646"/>
      </a:accent1>
      <a:accent2>
        <a:srgbClr val="009986"/>
      </a:accent2>
      <a:accent3>
        <a:srgbClr val="43C5E4"/>
      </a:accent3>
      <a:accent4>
        <a:srgbClr val="0086B5"/>
      </a:accent4>
      <a:accent5>
        <a:srgbClr val="734796"/>
      </a:accent5>
      <a:accent6>
        <a:srgbClr val="F26522"/>
      </a:accent6>
      <a:hlink>
        <a:srgbClr val="4D4D4D"/>
      </a:hlink>
      <a:folHlink>
        <a:srgbClr val="9805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E PPT Theme - WideScreen - NOV 2019" id="{57C6113B-B807-4F83-8082-5E25F296C3DF}" vid="{397C9F22-4EA1-4478-96B3-381B5E642D73}"/>
    </a:ext>
  </a:extLst>
</a:theme>
</file>

<file path=ppt/theme/theme3.xml><?xml version="1.0" encoding="utf-8"?>
<a:theme xmlns:a="http://schemas.openxmlformats.org/drawingml/2006/main" name="OeP - WideScreen - Nov 2019">
  <a:themeElements>
    <a:clrScheme name="Custom 11">
      <a:dk1>
        <a:sysClr val="windowText" lastClr="000000"/>
      </a:dk1>
      <a:lt1>
        <a:sysClr val="window" lastClr="FFFFFF"/>
      </a:lt1>
      <a:dk2>
        <a:srgbClr val="0097A0"/>
      </a:dk2>
      <a:lt2>
        <a:srgbClr val="B3DBB0"/>
      </a:lt2>
      <a:accent1>
        <a:srgbClr val="50A646"/>
      </a:accent1>
      <a:accent2>
        <a:srgbClr val="009986"/>
      </a:accent2>
      <a:accent3>
        <a:srgbClr val="43C5E4"/>
      </a:accent3>
      <a:accent4>
        <a:srgbClr val="0086B5"/>
      </a:accent4>
      <a:accent5>
        <a:srgbClr val="734796"/>
      </a:accent5>
      <a:accent6>
        <a:srgbClr val="F26522"/>
      </a:accent6>
      <a:hlink>
        <a:srgbClr val="4D4D4D"/>
      </a:hlink>
      <a:folHlink>
        <a:srgbClr val="9805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P - WideScreen - Nov 2019" id="{A9773671-9E6B-4C06-8E69-51B6AF83F4D9}" vid="{55C8BCE8-DF9C-4558-BD7F-08368F756FAC}"/>
    </a:ext>
  </a:extLst>
</a:theme>
</file>

<file path=ppt/theme/theme4.xml><?xml version="1.0" encoding="utf-8"?>
<a:theme xmlns:a="http://schemas.openxmlformats.org/drawingml/2006/main" name="1_Default Theme">
  <a:themeElements>
    <a:clrScheme name="Custom 11">
      <a:dk1>
        <a:sysClr val="windowText" lastClr="000000"/>
      </a:dk1>
      <a:lt1>
        <a:sysClr val="window" lastClr="FFFFFF"/>
      </a:lt1>
      <a:dk2>
        <a:srgbClr val="0097A0"/>
      </a:dk2>
      <a:lt2>
        <a:srgbClr val="B3DBB0"/>
      </a:lt2>
      <a:accent1>
        <a:srgbClr val="50A646"/>
      </a:accent1>
      <a:accent2>
        <a:srgbClr val="009986"/>
      </a:accent2>
      <a:accent3>
        <a:srgbClr val="43C5E4"/>
      </a:accent3>
      <a:accent4>
        <a:srgbClr val="0086B5"/>
      </a:accent4>
      <a:accent5>
        <a:srgbClr val="734796"/>
      </a:accent5>
      <a:accent6>
        <a:srgbClr val="F26522"/>
      </a:accent6>
      <a:hlink>
        <a:srgbClr val="4D4D4D"/>
      </a:hlink>
      <a:folHlink>
        <a:srgbClr val="9805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E PPT Theme - WideScreen - NOV 2019">
  <a:themeElements>
    <a:clrScheme name="Custom 11">
      <a:dk1>
        <a:sysClr val="windowText" lastClr="000000"/>
      </a:dk1>
      <a:lt1>
        <a:sysClr val="window" lastClr="FFFFFF"/>
      </a:lt1>
      <a:dk2>
        <a:srgbClr val="0097A0"/>
      </a:dk2>
      <a:lt2>
        <a:srgbClr val="B3DBB0"/>
      </a:lt2>
      <a:accent1>
        <a:srgbClr val="50A646"/>
      </a:accent1>
      <a:accent2>
        <a:srgbClr val="009986"/>
      </a:accent2>
      <a:accent3>
        <a:srgbClr val="43C5E4"/>
      </a:accent3>
      <a:accent4>
        <a:srgbClr val="0086B5"/>
      </a:accent4>
      <a:accent5>
        <a:srgbClr val="734796"/>
      </a:accent5>
      <a:accent6>
        <a:srgbClr val="F26522"/>
      </a:accent6>
      <a:hlink>
        <a:srgbClr val="4D4D4D"/>
      </a:hlink>
      <a:folHlink>
        <a:srgbClr val="9805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E PPT Theme - WideScreen - NOV 2019" id="{57C6113B-B807-4F83-8082-5E25F296C3DF}" vid="{397C9F22-4EA1-4478-96B3-381B5E642D73}"/>
    </a:ext>
  </a:extLst>
</a:theme>
</file>

<file path=ppt/theme/theme6.xml><?xml version="1.0" encoding="utf-8"?>
<a:theme xmlns:a="http://schemas.openxmlformats.org/drawingml/2006/main" name="Office Theme">
  <a:themeElements>
    <a:clrScheme name="Custom 1">
      <a:dk1>
        <a:srgbClr val="4C5C60"/>
      </a:dk1>
      <a:lt1>
        <a:sysClr val="window" lastClr="FFFFFF"/>
      </a:lt1>
      <a:dk2>
        <a:srgbClr val="44546A"/>
      </a:dk2>
      <a:lt2>
        <a:srgbClr val="A5A5A5"/>
      </a:lt2>
      <a:accent1>
        <a:srgbClr val="00B1B5"/>
      </a:accent1>
      <a:accent2>
        <a:srgbClr val="ED7D31"/>
      </a:accent2>
      <a:accent3>
        <a:srgbClr val="A5A5A5"/>
      </a:accent3>
      <a:accent4>
        <a:srgbClr val="73C6CF"/>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Custom 1">
      <a:dk1>
        <a:srgbClr val="4C5C60"/>
      </a:dk1>
      <a:lt1>
        <a:sysClr val="window" lastClr="FFFFFF"/>
      </a:lt1>
      <a:dk2>
        <a:srgbClr val="44546A"/>
      </a:dk2>
      <a:lt2>
        <a:srgbClr val="A5A5A5"/>
      </a:lt2>
      <a:accent1>
        <a:srgbClr val="00B1B5"/>
      </a:accent1>
      <a:accent2>
        <a:srgbClr val="ED7D31"/>
      </a:accent2>
      <a:accent3>
        <a:srgbClr val="A5A5A5"/>
      </a:accent3>
      <a:accent4>
        <a:srgbClr val="73C6CF"/>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Custom 1">
      <a:dk1>
        <a:srgbClr val="4C5C60"/>
      </a:dk1>
      <a:lt1>
        <a:sysClr val="window" lastClr="FFFFFF"/>
      </a:lt1>
      <a:dk2>
        <a:srgbClr val="44546A"/>
      </a:dk2>
      <a:lt2>
        <a:srgbClr val="A5A5A5"/>
      </a:lt2>
      <a:accent1>
        <a:srgbClr val="00B1B5"/>
      </a:accent1>
      <a:accent2>
        <a:srgbClr val="ED7D31"/>
      </a:accent2>
      <a:accent3>
        <a:srgbClr val="A5A5A5"/>
      </a:accent3>
      <a:accent4>
        <a:srgbClr val="73C6CF"/>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2B68EA85507145B188A3A6EAC164F3" ma:contentTypeVersion="12" ma:contentTypeDescription="Create a new document." ma:contentTypeScope="" ma:versionID="9bb0465aad933ae4c05af0faf2aee8d4">
  <xsd:schema xmlns:xsd="http://www.w3.org/2001/XMLSchema" xmlns:xs="http://www.w3.org/2001/XMLSchema" xmlns:p="http://schemas.microsoft.com/office/2006/metadata/properties" xmlns:ns2="3b17bbcf-f5d4-4ef9-8c58-25845ab5a1ea" xmlns:ns3="c5440c61-8cfb-4b49-a011-dcf33b60f623" targetNamespace="http://schemas.microsoft.com/office/2006/metadata/properties" ma:root="true" ma:fieldsID="fce3122672620f69f2d582a7ca15f715" ns2:_="" ns3:_="">
    <xsd:import namespace="3b17bbcf-f5d4-4ef9-8c58-25845ab5a1ea"/>
    <xsd:import namespace="c5440c61-8cfb-4b49-a011-dcf33b60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7bbcf-f5d4-4ef9-8c58-25845ab5a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440c61-8cfb-4b49-a011-dcf33b60f6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B018B-CBEE-4E89-8318-F82C81E9B714}">
  <ds:schemaRefs>
    <ds:schemaRef ds:uri="http://schemas.microsoft.com/sharepoint/v3/contenttype/forms"/>
  </ds:schemaRefs>
</ds:datastoreItem>
</file>

<file path=customXml/itemProps2.xml><?xml version="1.0" encoding="utf-8"?>
<ds:datastoreItem xmlns:ds="http://schemas.openxmlformats.org/officeDocument/2006/customXml" ds:itemID="{86184440-08C7-4CFC-849E-964278331E44}">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5440c61-8cfb-4b49-a011-dcf33b60f623"/>
    <ds:schemaRef ds:uri="3b17bbcf-f5d4-4ef9-8c58-25845ab5a1ea"/>
    <ds:schemaRef ds:uri="http://www.w3.org/XML/1998/namespace"/>
    <ds:schemaRef ds:uri="http://purl.org/dc/dcmitype/"/>
  </ds:schemaRefs>
</ds:datastoreItem>
</file>

<file path=customXml/itemProps3.xml><?xml version="1.0" encoding="utf-8"?>
<ds:datastoreItem xmlns:ds="http://schemas.openxmlformats.org/officeDocument/2006/customXml" ds:itemID="{8543A0E0-F522-4E30-9DC5-40F2D2D16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7bbcf-f5d4-4ef9-8c58-25845ab5a1ea"/>
    <ds:schemaRef ds:uri="c5440c61-8cfb-4b49-a011-dcf33b60f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2389</TotalTime>
  <Words>3187</Words>
  <Application>Microsoft Office PowerPoint</Application>
  <PresentationFormat>On-screen Show (16:9)</PresentationFormat>
  <Paragraphs>598</Paragraphs>
  <Slides>43</Slides>
  <Notes>31</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43</vt:i4>
      </vt:variant>
    </vt:vector>
  </HeadingPairs>
  <TitlesOfParts>
    <vt:vector size="67" baseType="lpstr">
      <vt:lpstr>Arial</vt:lpstr>
      <vt:lpstr>Calibri</vt:lpstr>
      <vt:lpstr>Calibri Light</vt:lpstr>
      <vt:lpstr>Century Gothic</vt:lpstr>
      <vt:lpstr>Merriweather</vt:lpstr>
      <vt:lpstr>Ministry Medium</vt:lpstr>
      <vt:lpstr>Open Sans</vt:lpstr>
      <vt:lpstr>Open Sans</vt:lpstr>
      <vt:lpstr>Optima</vt:lpstr>
      <vt:lpstr>raleway light</vt:lpstr>
      <vt:lpstr>Segoe UI Light</vt:lpstr>
      <vt:lpstr>Symbol</vt:lpstr>
      <vt:lpstr>Times</vt:lpstr>
      <vt:lpstr>Verdana</vt:lpstr>
      <vt:lpstr>Webdings</vt:lpstr>
      <vt:lpstr>Wingdings</vt:lpstr>
      <vt:lpstr>Default Theme</vt:lpstr>
      <vt:lpstr>1_COE PPT Theme - WideScreen - NOV 2019</vt:lpstr>
      <vt:lpstr>OeP - WideScreen - Nov 2019</vt:lpstr>
      <vt:lpstr>1_Default Theme</vt:lpstr>
      <vt:lpstr>COE PPT Theme - WideScreen - NOV 2019</vt:lpstr>
      <vt:lpstr>Office Theme</vt:lpstr>
      <vt:lpstr>1_Office Theme</vt:lpstr>
      <vt:lpstr>6_Office Theme</vt:lpstr>
      <vt:lpstr>E-Consult Workgroup January Webinar  January 20, 2021, 12-1 PT https://us02web.zoom.us/j/9689264532 </vt:lpstr>
      <vt:lpstr>Agenda</vt:lpstr>
      <vt:lpstr>Welcome</vt:lpstr>
      <vt:lpstr>Funder and Sponsor Introductions</vt:lpstr>
      <vt:lpstr>Featured Presentation</vt:lpstr>
      <vt:lpstr>Ontario eConsult Program: Provider Perspectives and Vascular Surgery eConsults</vt:lpstr>
      <vt:lpstr>Introduction to Presenters</vt:lpstr>
      <vt:lpstr>The BASE eConsult Team</vt:lpstr>
      <vt:lpstr>PowerPoint Presentation</vt:lpstr>
      <vt:lpstr>eConsultBASE™</vt:lpstr>
      <vt:lpstr>National Spread of eConsult Across Canada</vt:lpstr>
      <vt:lpstr>Provincial BASETM Managed Specialty Groups (n=101)</vt:lpstr>
      <vt:lpstr>PowerPoint Presentation</vt:lpstr>
      <vt:lpstr>Research Program</vt:lpstr>
      <vt:lpstr>Current Status of eConsult in Long-Term Care</vt:lpstr>
      <vt:lpstr>eConsult in Correctional Settings – Ongoing Research</vt:lpstr>
      <vt:lpstr>Primary care providers’ perspectives on the Ontario eConsult Program </vt:lpstr>
      <vt:lpstr>Purpose of the Study</vt:lpstr>
      <vt:lpstr>Methodology</vt:lpstr>
      <vt:lpstr>Results</vt:lpstr>
      <vt:lpstr>Experience with the Service</vt:lpstr>
      <vt:lpstr>Experience with the Service</vt:lpstr>
      <vt:lpstr>Remuneration</vt:lpstr>
      <vt:lpstr>Recommendations for Enhancement</vt:lpstr>
      <vt:lpstr>Limitations of Study</vt:lpstr>
      <vt:lpstr>Conclusion</vt:lpstr>
      <vt:lpstr>The Vascular eConsult An efficient, useful, and economical tool for primary care physicians to interact with a vascular specialist, for proper care of the vascular patient</vt:lpstr>
      <vt:lpstr>Purpose of the Study</vt:lpstr>
      <vt:lpstr>Methodology  </vt:lpstr>
      <vt:lpstr>Methodology – Development of Taxonomy</vt:lpstr>
      <vt:lpstr>Results</vt:lpstr>
      <vt:lpstr>What is the value of eConsult to PCPs?</vt:lpstr>
      <vt:lpstr>What is the Impact of eConsult on Face-to-Face Referral? </vt:lpstr>
      <vt:lpstr>Case-Based Data Analysis</vt:lpstr>
      <vt:lpstr>Conclusion</vt:lpstr>
      <vt:lpstr>Questions?</vt:lpstr>
      <vt:lpstr>More Information and Contacts</vt:lpstr>
      <vt:lpstr>Thank You!</vt:lpstr>
      <vt:lpstr>PowerPoint Presentation</vt:lpstr>
      <vt:lpstr>Call for Submissions: Patient and Provider Stories</vt:lpstr>
      <vt:lpstr>Featuring Payer and Provider Collaboration</vt:lpstr>
      <vt:lpstr>Electronic Consultations (eConsults) for Safe and Equitable Coordination of Virtual Outpatient Specialty Care </vt:lpstr>
      <vt:lpstr>Next Steps</vt:lpstr>
    </vt:vector>
  </TitlesOfParts>
  <Company>Alphabet Creative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Product Artist</dc:creator>
  <cp:lastModifiedBy>Libby Sagara</cp:lastModifiedBy>
  <cp:revision>137</cp:revision>
  <cp:lastPrinted>2018-08-13T16:05:47Z</cp:lastPrinted>
  <dcterms:created xsi:type="dcterms:W3CDTF">2018-06-18T18:54:21Z</dcterms:created>
  <dcterms:modified xsi:type="dcterms:W3CDTF">2021-01-20T21:04:10Z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0x010100AA2B68EA85507145B188A3A6EAC164F3</vt:lpwstr>
  </property>
</Properties>
</file>